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0" r:id="rId1"/>
    <p:sldMasterId id="2147483683" r:id="rId2"/>
  </p:sldMasterIdLst>
  <p:notesMasterIdLst>
    <p:notesMasterId r:id="rId13"/>
  </p:notesMasterIdLst>
  <p:handoutMasterIdLst>
    <p:handoutMasterId r:id="rId14"/>
  </p:handoutMasterIdLst>
  <p:sldIdLst>
    <p:sldId id="256" r:id="rId3"/>
    <p:sldId id="260" r:id="rId4"/>
    <p:sldId id="271" r:id="rId5"/>
    <p:sldId id="264" r:id="rId6"/>
    <p:sldId id="274" r:id="rId7"/>
    <p:sldId id="275" r:id="rId8"/>
    <p:sldId id="276" r:id="rId9"/>
    <p:sldId id="268" r:id="rId10"/>
    <p:sldId id="273"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73" userDrawn="1">
          <p15:clr>
            <a:srgbClr val="A4A3A4"/>
          </p15:clr>
        </p15:guide>
        <p15:guide id="2" pos="24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ang jianan" initials="zj" lastIdx="1" clrIdx="0">
    <p:extLst>
      <p:ext uri="{19B8F6BF-5375-455C-9EA6-DF929625EA0E}">
        <p15:presenceInfo xmlns:p15="http://schemas.microsoft.com/office/powerpoint/2012/main" userId="97123193a6f6a7b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9E5D"/>
    <a:srgbClr val="2E5575"/>
    <a:srgbClr val="857437"/>
    <a:srgbClr val="A7934B"/>
    <a:srgbClr val="003057"/>
    <a:srgbClr val="262626"/>
    <a:srgbClr val="EEB2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058" autoAdjust="0"/>
  </p:normalViewPr>
  <p:slideViewPr>
    <p:cSldViewPr snapToGrid="0" snapToObjects="1">
      <p:cViewPr>
        <p:scale>
          <a:sx n="75" d="100"/>
          <a:sy n="75" d="100"/>
        </p:scale>
        <p:origin x="230" y="243"/>
      </p:cViewPr>
      <p:guideLst>
        <p:guide orient="horz" pos="773"/>
        <p:guide pos="244"/>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7" d="100"/>
          <a:sy n="97" d="100"/>
        </p:scale>
        <p:origin x="3120"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image" Target="../media/image7.png"/></Relationships>
</file>

<file path=ppt/diagrams/_rels/drawing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image" Target="../media/image7.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AE485F8-EC34-4B6B-BCF6-EBEA94FA1CA4}" type="doc">
      <dgm:prSet loTypeId="urn:microsoft.com/office/officeart/2008/layout/TitlePictureLineup" loCatId="picture" qsTypeId="urn:microsoft.com/office/officeart/2005/8/quickstyle/simple1" qsCatId="simple" csTypeId="urn:microsoft.com/office/officeart/2005/8/colors/accent1_2" csCatId="accent1" phldr="1"/>
      <dgm:spPr/>
      <dgm:t>
        <a:bodyPr/>
        <a:lstStyle/>
        <a:p>
          <a:endParaRPr lang="zh-CN" altLang="en-US"/>
        </a:p>
      </dgm:t>
    </dgm:pt>
    <dgm:pt modelId="{D44BB897-D305-4DC0-977A-E41AE00C1A95}">
      <dgm:prSet phldrT="[文本]"/>
      <dgm:spPr>
        <a:solidFill>
          <a:srgbClr val="B09E5D"/>
        </a:solidFill>
        <a:ln>
          <a:solidFill>
            <a:srgbClr val="2E5575"/>
          </a:solidFill>
        </a:ln>
      </dgm:spPr>
      <dgm:t>
        <a:bodyPr/>
        <a:lstStyle/>
        <a:p>
          <a:r>
            <a:rPr lang="en-US" altLang="zh-CN" dirty="0">
              <a:solidFill>
                <a:srgbClr val="2E5575"/>
              </a:solidFill>
              <a:latin typeface="Roboto" panose="02000000000000000000" pitchFamily="2" charset="0"/>
              <a:ea typeface="Roboto" panose="02000000000000000000" pitchFamily="2" charset="0"/>
            </a:rPr>
            <a:t>Davis</a:t>
          </a:r>
          <a:endParaRPr lang="zh-CN" altLang="en-US" dirty="0">
            <a:solidFill>
              <a:srgbClr val="2E5575"/>
            </a:solidFill>
            <a:latin typeface="Roboto" panose="02000000000000000000" pitchFamily="2" charset="0"/>
          </a:endParaRPr>
        </a:p>
      </dgm:t>
    </dgm:pt>
    <dgm:pt modelId="{21B7669E-9F4B-4C0E-A0D7-68D2822E1D95}" type="parTrans" cxnId="{1F1DDCF0-6176-4AC0-BC70-DBF9B5E4C4D6}">
      <dgm:prSet/>
      <dgm:spPr/>
      <dgm:t>
        <a:bodyPr/>
        <a:lstStyle/>
        <a:p>
          <a:endParaRPr lang="zh-CN" altLang="en-US"/>
        </a:p>
      </dgm:t>
    </dgm:pt>
    <dgm:pt modelId="{8E51ECCD-993D-4F2C-B9C3-24B14C1CE2B2}" type="sibTrans" cxnId="{1F1DDCF0-6176-4AC0-BC70-DBF9B5E4C4D6}">
      <dgm:prSet/>
      <dgm:spPr/>
      <dgm:t>
        <a:bodyPr/>
        <a:lstStyle/>
        <a:p>
          <a:endParaRPr lang="zh-CN" altLang="en-US"/>
        </a:p>
      </dgm:t>
    </dgm:pt>
    <dgm:pt modelId="{189E7116-0C15-47AB-8BFF-00D6BDF5845B}">
      <dgm:prSet phldrT="[文本]"/>
      <dgm:spPr>
        <a:solidFill>
          <a:srgbClr val="B09E5D"/>
        </a:solidFill>
      </dgm:spPr>
      <dgm:t>
        <a:bodyPr/>
        <a:lstStyle/>
        <a:p>
          <a:r>
            <a:rPr lang="en-US" altLang="zh-CN" dirty="0">
              <a:solidFill>
                <a:srgbClr val="2E5575"/>
              </a:solidFill>
            </a:rPr>
            <a:t>Collected </a:t>
          </a:r>
          <a:endParaRPr lang="zh-CN" altLang="en-US" dirty="0">
            <a:solidFill>
              <a:srgbClr val="2E5575"/>
            </a:solidFill>
          </a:endParaRPr>
        </a:p>
      </dgm:t>
    </dgm:pt>
    <dgm:pt modelId="{028A3B04-E04A-42B0-BC21-236E7CF2B8E2}" type="parTrans" cxnId="{B009CE88-2EA5-4534-9C17-A503E6D266FF}">
      <dgm:prSet/>
      <dgm:spPr/>
      <dgm:t>
        <a:bodyPr/>
        <a:lstStyle/>
        <a:p>
          <a:endParaRPr lang="zh-CN" altLang="en-US"/>
        </a:p>
      </dgm:t>
    </dgm:pt>
    <dgm:pt modelId="{D89CAF3F-F4D5-4D78-9460-D32210DEFF21}" type="sibTrans" cxnId="{B009CE88-2EA5-4534-9C17-A503E6D266FF}">
      <dgm:prSet/>
      <dgm:spPr/>
      <dgm:t>
        <a:bodyPr/>
        <a:lstStyle/>
        <a:p>
          <a:endParaRPr lang="zh-CN" altLang="en-US"/>
        </a:p>
      </dgm:t>
    </dgm:pt>
    <dgm:pt modelId="{F4CF971B-303E-4B65-B019-F1ECA110715B}" type="pres">
      <dgm:prSet presAssocID="{CAE485F8-EC34-4B6B-BCF6-EBEA94FA1CA4}" presName="Name0" presStyleCnt="0">
        <dgm:presLayoutVars>
          <dgm:dir/>
        </dgm:presLayoutVars>
      </dgm:prSet>
      <dgm:spPr/>
    </dgm:pt>
    <dgm:pt modelId="{C87D9191-F0A3-4323-A6DB-93F2F7937745}" type="pres">
      <dgm:prSet presAssocID="{D44BB897-D305-4DC0-977A-E41AE00C1A95}" presName="composite" presStyleCnt="0"/>
      <dgm:spPr/>
    </dgm:pt>
    <dgm:pt modelId="{B590D281-D08F-42B5-B910-56AD93E4C727}" type="pres">
      <dgm:prSet presAssocID="{D44BB897-D305-4DC0-977A-E41AE00C1A95}" presName="Accent" presStyleLbl="alignAcc1" presStyleIdx="0" presStyleCnt="2"/>
      <dgm:spPr>
        <a:ln>
          <a:solidFill>
            <a:srgbClr val="2E5575"/>
          </a:solidFill>
        </a:ln>
      </dgm:spPr>
    </dgm:pt>
    <dgm:pt modelId="{FDAF0E02-3AA0-4912-8794-8504AFEC4857}" type="pres">
      <dgm:prSet presAssocID="{D44BB897-D305-4DC0-977A-E41AE00C1A95}" presName="Image" presStyleLbl="node1" presStyleIdx="0" presStyleCnt="2"/>
      <dgm:spPr>
        <a:blipFill rotWithShape="1">
          <a:blip xmlns:r="http://schemas.openxmlformats.org/officeDocument/2006/relationships" r:embed="rId1"/>
          <a:srcRect/>
          <a:stretch>
            <a:fillRect l="-26000" r="-26000"/>
          </a:stretch>
        </a:blipFill>
      </dgm:spPr>
    </dgm:pt>
    <dgm:pt modelId="{72B8B089-AA49-43EF-9F54-919DD49DB7C6}" type="pres">
      <dgm:prSet presAssocID="{D44BB897-D305-4DC0-977A-E41AE00C1A95}" presName="Child" presStyleLbl="revTx" presStyleIdx="0" presStyleCnt="2">
        <dgm:presLayoutVars>
          <dgm:bulletEnabled val="1"/>
        </dgm:presLayoutVars>
      </dgm:prSet>
      <dgm:spPr/>
    </dgm:pt>
    <dgm:pt modelId="{4AE03326-5AD4-4C75-95A9-DF102E99C6AF}" type="pres">
      <dgm:prSet presAssocID="{D44BB897-D305-4DC0-977A-E41AE00C1A95}" presName="Parent" presStyleLbl="alignNode1" presStyleIdx="0" presStyleCnt="2">
        <dgm:presLayoutVars>
          <dgm:bulletEnabled val="1"/>
        </dgm:presLayoutVars>
      </dgm:prSet>
      <dgm:spPr/>
    </dgm:pt>
    <dgm:pt modelId="{4E7D759C-68DB-4FF9-8D6F-F8FBE972DB50}" type="pres">
      <dgm:prSet presAssocID="{8E51ECCD-993D-4F2C-B9C3-24B14C1CE2B2}" presName="sibTrans" presStyleCnt="0"/>
      <dgm:spPr/>
    </dgm:pt>
    <dgm:pt modelId="{14591995-959C-480C-963D-C39F6D376807}" type="pres">
      <dgm:prSet presAssocID="{189E7116-0C15-47AB-8BFF-00D6BDF5845B}" presName="composite" presStyleCnt="0"/>
      <dgm:spPr/>
    </dgm:pt>
    <dgm:pt modelId="{682F476B-8064-4353-8821-18F12D576C57}" type="pres">
      <dgm:prSet presAssocID="{189E7116-0C15-47AB-8BFF-00D6BDF5845B}" presName="Accent" presStyleLbl="alignAcc1" presStyleIdx="1" presStyleCnt="2"/>
      <dgm:spPr/>
    </dgm:pt>
    <dgm:pt modelId="{F3209006-E779-4FF7-9343-3DA577A6BC65}" type="pres">
      <dgm:prSet presAssocID="{189E7116-0C15-47AB-8BFF-00D6BDF5845B}" presName="Image" presStyleLbl="node1" presStyleIdx="1" presStyleCnt="2"/>
      <dgm:spPr>
        <a:blipFill rotWithShape="1">
          <a:blip xmlns:r="http://schemas.openxmlformats.org/officeDocument/2006/relationships" r:embed="rId2"/>
          <a:srcRect/>
          <a:stretch>
            <a:fillRect l="-26000" r="-26000"/>
          </a:stretch>
        </a:blipFill>
      </dgm:spPr>
    </dgm:pt>
    <dgm:pt modelId="{E22CEB56-425F-44BE-BC24-F1B872AFAA6C}" type="pres">
      <dgm:prSet presAssocID="{189E7116-0C15-47AB-8BFF-00D6BDF5845B}" presName="Child" presStyleLbl="revTx" presStyleIdx="1" presStyleCnt="2">
        <dgm:presLayoutVars>
          <dgm:bulletEnabled val="1"/>
        </dgm:presLayoutVars>
      </dgm:prSet>
      <dgm:spPr/>
    </dgm:pt>
    <dgm:pt modelId="{09EC9465-DB08-4C65-9ED8-3F1746DB9BC6}" type="pres">
      <dgm:prSet presAssocID="{189E7116-0C15-47AB-8BFF-00D6BDF5845B}" presName="Parent" presStyleLbl="alignNode1" presStyleIdx="1" presStyleCnt="2">
        <dgm:presLayoutVars>
          <dgm:bulletEnabled val="1"/>
        </dgm:presLayoutVars>
      </dgm:prSet>
      <dgm:spPr/>
    </dgm:pt>
  </dgm:ptLst>
  <dgm:cxnLst>
    <dgm:cxn modelId="{F0EE8025-5709-455A-B892-657CD1E04F29}" type="presOf" srcId="{D44BB897-D305-4DC0-977A-E41AE00C1A95}" destId="{4AE03326-5AD4-4C75-95A9-DF102E99C6AF}" srcOrd="0" destOrd="0" presId="urn:microsoft.com/office/officeart/2008/layout/TitlePictureLineup"/>
    <dgm:cxn modelId="{772D8D78-C221-405A-A759-274E4DF0146A}" type="presOf" srcId="{189E7116-0C15-47AB-8BFF-00D6BDF5845B}" destId="{09EC9465-DB08-4C65-9ED8-3F1746DB9BC6}" srcOrd="0" destOrd="0" presId="urn:microsoft.com/office/officeart/2008/layout/TitlePictureLineup"/>
    <dgm:cxn modelId="{B009CE88-2EA5-4534-9C17-A503E6D266FF}" srcId="{CAE485F8-EC34-4B6B-BCF6-EBEA94FA1CA4}" destId="{189E7116-0C15-47AB-8BFF-00D6BDF5845B}" srcOrd="1" destOrd="0" parTransId="{028A3B04-E04A-42B0-BC21-236E7CF2B8E2}" sibTransId="{D89CAF3F-F4D5-4D78-9460-D32210DEFF21}"/>
    <dgm:cxn modelId="{1F1DDCF0-6176-4AC0-BC70-DBF9B5E4C4D6}" srcId="{CAE485F8-EC34-4B6B-BCF6-EBEA94FA1CA4}" destId="{D44BB897-D305-4DC0-977A-E41AE00C1A95}" srcOrd="0" destOrd="0" parTransId="{21B7669E-9F4B-4C0E-A0D7-68D2822E1D95}" sibTransId="{8E51ECCD-993D-4F2C-B9C3-24B14C1CE2B2}"/>
    <dgm:cxn modelId="{CC5FAFF3-B087-4345-9E87-E7E572DF956F}" type="presOf" srcId="{CAE485F8-EC34-4B6B-BCF6-EBEA94FA1CA4}" destId="{F4CF971B-303E-4B65-B019-F1ECA110715B}" srcOrd="0" destOrd="0" presId="urn:microsoft.com/office/officeart/2008/layout/TitlePictureLineup"/>
    <dgm:cxn modelId="{095A7861-9959-4F9A-B707-2BCC409B7337}" type="presParOf" srcId="{F4CF971B-303E-4B65-B019-F1ECA110715B}" destId="{C87D9191-F0A3-4323-A6DB-93F2F7937745}" srcOrd="0" destOrd="0" presId="urn:microsoft.com/office/officeart/2008/layout/TitlePictureLineup"/>
    <dgm:cxn modelId="{375286F7-E660-4A3F-8C80-947D6755A077}" type="presParOf" srcId="{C87D9191-F0A3-4323-A6DB-93F2F7937745}" destId="{B590D281-D08F-42B5-B910-56AD93E4C727}" srcOrd="0" destOrd="0" presId="urn:microsoft.com/office/officeart/2008/layout/TitlePictureLineup"/>
    <dgm:cxn modelId="{7280B0DB-30F7-4EC4-9177-71D6564F05F6}" type="presParOf" srcId="{C87D9191-F0A3-4323-A6DB-93F2F7937745}" destId="{FDAF0E02-3AA0-4912-8794-8504AFEC4857}" srcOrd="1" destOrd="0" presId="urn:microsoft.com/office/officeart/2008/layout/TitlePictureLineup"/>
    <dgm:cxn modelId="{DA8FBFBA-4F54-4E67-B960-E930B4802B75}" type="presParOf" srcId="{C87D9191-F0A3-4323-A6DB-93F2F7937745}" destId="{72B8B089-AA49-43EF-9F54-919DD49DB7C6}" srcOrd="2" destOrd="0" presId="urn:microsoft.com/office/officeart/2008/layout/TitlePictureLineup"/>
    <dgm:cxn modelId="{0A2E1D87-7D42-4FB0-9254-9C4878482447}" type="presParOf" srcId="{C87D9191-F0A3-4323-A6DB-93F2F7937745}" destId="{4AE03326-5AD4-4C75-95A9-DF102E99C6AF}" srcOrd="3" destOrd="0" presId="urn:microsoft.com/office/officeart/2008/layout/TitlePictureLineup"/>
    <dgm:cxn modelId="{5F707DA4-2357-4AB2-A646-7F34A8FF6BF6}" type="presParOf" srcId="{F4CF971B-303E-4B65-B019-F1ECA110715B}" destId="{4E7D759C-68DB-4FF9-8D6F-F8FBE972DB50}" srcOrd="1" destOrd="0" presId="urn:microsoft.com/office/officeart/2008/layout/TitlePictureLineup"/>
    <dgm:cxn modelId="{AFFE3C8C-4BA6-42E6-AB31-ACEEB38FF2BC}" type="presParOf" srcId="{F4CF971B-303E-4B65-B019-F1ECA110715B}" destId="{14591995-959C-480C-963D-C39F6D376807}" srcOrd="2" destOrd="0" presId="urn:microsoft.com/office/officeart/2008/layout/TitlePictureLineup"/>
    <dgm:cxn modelId="{816741E6-690F-40F8-B165-6768C9F8A5CB}" type="presParOf" srcId="{14591995-959C-480C-963D-C39F6D376807}" destId="{682F476B-8064-4353-8821-18F12D576C57}" srcOrd="0" destOrd="0" presId="urn:microsoft.com/office/officeart/2008/layout/TitlePictureLineup"/>
    <dgm:cxn modelId="{9B24C38A-9AE3-46B0-BE5A-86B02AE7FB54}" type="presParOf" srcId="{14591995-959C-480C-963D-C39F6D376807}" destId="{F3209006-E779-4FF7-9343-3DA577A6BC65}" srcOrd="1" destOrd="0" presId="urn:microsoft.com/office/officeart/2008/layout/TitlePictureLineup"/>
    <dgm:cxn modelId="{A85668CE-4890-4859-9329-DD19F221771E}" type="presParOf" srcId="{14591995-959C-480C-963D-C39F6D376807}" destId="{E22CEB56-425F-44BE-BC24-F1B872AFAA6C}" srcOrd="2" destOrd="0" presId="urn:microsoft.com/office/officeart/2008/layout/TitlePictureLineup"/>
    <dgm:cxn modelId="{4D050EE9-B22A-4C02-A267-204D1105664B}" type="presParOf" srcId="{14591995-959C-480C-963D-C39F6D376807}" destId="{09EC9465-DB08-4C65-9ED8-3F1746DB9BC6}" srcOrd="3" destOrd="0" presId="urn:microsoft.com/office/officeart/2008/layout/TitlePictureLineup"/>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90D281-D08F-42B5-B910-56AD93E4C727}">
      <dsp:nvSpPr>
        <dsp:cNvPr id="0" name=""/>
        <dsp:cNvSpPr/>
      </dsp:nvSpPr>
      <dsp:spPr>
        <a:xfrm>
          <a:off x="3979384" y="530429"/>
          <a:ext cx="0" cy="4773861"/>
        </a:xfrm>
        <a:prstGeom prst="line">
          <a:avLst/>
        </a:prstGeom>
        <a:solidFill>
          <a:schemeClr val="lt1">
            <a:alpha val="90000"/>
            <a:hueOff val="0"/>
            <a:satOff val="0"/>
            <a:lumOff val="0"/>
            <a:alphaOff val="0"/>
          </a:schemeClr>
        </a:solidFill>
        <a:ln w="12700" cap="flat" cmpd="sng" algn="ctr">
          <a:solidFill>
            <a:srgbClr val="2E5575"/>
          </a:solidFill>
          <a:prstDash val="solid"/>
          <a:miter lim="800000"/>
        </a:ln>
        <a:effectLst/>
      </dsp:spPr>
      <dsp:style>
        <a:lnRef idx="2">
          <a:scrgbClr r="0" g="0" b="0"/>
        </a:lnRef>
        <a:fillRef idx="1">
          <a:scrgbClr r="0" g="0" b="0"/>
        </a:fillRef>
        <a:effectRef idx="0">
          <a:scrgbClr r="0" g="0" b="0"/>
        </a:effectRef>
        <a:fontRef idx="minor"/>
      </dsp:style>
    </dsp:sp>
    <dsp:sp modelId="{FDAF0E02-3AA0-4912-8794-8504AFEC4857}">
      <dsp:nvSpPr>
        <dsp:cNvPr id="0" name=""/>
        <dsp:cNvSpPr/>
      </dsp:nvSpPr>
      <dsp:spPr>
        <a:xfrm>
          <a:off x="4111991" y="689557"/>
          <a:ext cx="2510786" cy="2148237"/>
        </a:xfrm>
        <a:prstGeom prst="rect">
          <a:avLst/>
        </a:prstGeom>
        <a:blipFill rotWithShape="1">
          <a:blip xmlns:r="http://schemas.openxmlformats.org/officeDocument/2006/relationships" r:embed="rId1"/>
          <a:srcRect/>
          <a:stretch>
            <a:fillRect l="-26000" r="-2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B8B089-AA49-43EF-9F54-919DD49DB7C6}">
      <dsp:nvSpPr>
        <dsp:cNvPr id="0" name=""/>
        <dsp:cNvSpPr/>
      </dsp:nvSpPr>
      <dsp:spPr>
        <a:xfrm>
          <a:off x="4111991" y="2837795"/>
          <a:ext cx="2510786" cy="2466495"/>
        </a:xfrm>
        <a:prstGeom prst="rect">
          <a:avLst/>
        </a:prstGeom>
        <a:noFill/>
        <a:ln>
          <a:noFill/>
        </a:ln>
        <a:effectLst/>
      </dsp:spPr>
      <dsp:style>
        <a:lnRef idx="0">
          <a:scrgbClr r="0" g="0" b="0"/>
        </a:lnRef>
        <a:fillRef idx="0">
          <a:scrgbClr r="0" g="0" b="0"/>
        </a:fillRef>
        <a:effectRef idx="0">
          <a:scrgbClr r="0" g="0" b="0"/>
        </a:effectRef>
        <a:fontRef idx="minor"/>
      </dsp:style>
    </dsp:sp>
    <dsp:sp modelId="{4AE03326-5AD4-4C75-95A9-DF102E99C6AF}">
      <dsp:nvSpPr>
        <dsp:cNvPr id="0" name=""/>
        <dsp:cNvSpPr/>
      </dsp:nvSpPr>
      <dsp:spPr>
        <a:xfrm>
          <a:off x="3979384" y="0"/>
          <a:ext cx="2652145" cy="530429"/>
        </a:xfrm>
        <a:prstGeom prst="rect">
          <a:avLst/>
        </a:prstGeom>
        <a:solidFill>
          <a:srgbClr val="B09E5D"/>
        </a:solidFill>
        <a:ln w="12700" cap="flat" cmpd="sng" algn="ctr">
          <a:solidFill>
            <a:srgbClr val="2E557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1244600">
            <a:lnSpc>
              <a:spcPct val="90000"/>
            </a:lnSpc>
            <a:spcBef>
              <a:spcPct val="0"/>
            </a:spcBef>
            <a:spcAft>
              <a:spcPct val="35000"/>
            </a:spcAft>
            <a:buNone/>
          </a:pPr>
          <a:r>
            <a:rPr lang="en-US" altLang="zh-CN" sz="2800" kern="1200" dirty="0">
              <a:solidFill>
                <a:srgbClr val="2E5575"/>
              </a:solidFill>
              <a:latin typeface="Roboto" panose="02000000000000000000" pitchFamily="2" charset="0"/>
              <a:ea typeface="Roboto" panose="02000000000000000000" pitchFamily="2" charset="0"/>
            </a:rPr>
            <a:t>Davis</a:t>
          </a:r>
          <a:endParaRPr lang="zh-CN" altLang="en-US" sz="2800" kern="1200" dirty="0">
            <a:solidFill>
              <a:srgbClr val="2E5575"/>
            </a:solidFill>
            <a:latin typeface="Roboto" panose="02000000000000000000" pitchFamily="2" charset="0"/>
          </a:endParaRPr>
        </a:p>
      </dsp:txBody>
      <dsp:txXfrm>
        <a:off x="3979384" y="0"/>
        <a:ext cx="2652145" cy="530429"/>
      </dsp:txXfrm>
    </dsp:sp>
    <dsp:sp modelId="{682F476B-8064-4353-8821-18F12D576C57}">
      <dsp:nvSpPr>
        <dsp:cNvPr id="0" name=""/>
        <dsp:cNvSpPr/>
      </dsp:nvSpPr>
      <dsp:spPr>
        <a:xfrm>
          <a:off x="7329585" y="530429"/>
          <a:ext cx="0" cy="4773861"/>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3209006-E779-4FF7-9343-3DA577A6BC65}">
      <dsp:nvSpPr>
        <dsp:cNvPr id="0" name=""/>
        <dsp:cNvSpPr/>
      </dsp:nvSpPr>
      <dsp:spPr>
        <a:xfrm>
          <a:off x="7462193" y="689557"/>
          <a:ext cx="2510786" cy="2148237"/>
        </a:xfrm>
        <a:prstGeom prst="rect">
          <a:avLst/>
        </a:prstGeom>
        <a:blipFill rotWithShape="1">
          <a:blip xmlns:r="http://schemas.openxmlformats.org/officeDocument/2006/relationships" r:embed="rId2"/>
          <a:srcRect/>
          <a:stretch>
            <a:fillRect l="-26000" r="-2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2CEB56-425F-44BE-BC24-F1B872AFAA6C}">
      <dsp:nvSpPr>
        <dsp:cNvPr id="0" name=""/>
        <dsp:cNvSpPr/>
      </dsp:nvSpPr>
      <dsp:spPr>
        <a:xfrm>
          <a:off x="7462193" y="2837795"/>
          <a:ext cx="2510786" cy="2466495"/>
        </a:xfrm>
        <a:prstGeom prst="rect">
          <a:avLst/>
        </a:prstGeom>
        <a:noFill/>
        <a:ln>
          <a:noFill/>
        </a:ln>
        <a:effectLst/>
      </dsp:spPr>
      <dsp:style>
        <a:lnRef idx="0">
          <a:scrgbClr r="0" g="0" b="0"/>
        </a:lnRef>
        <a:fillRef idx="0">
          <a:scrgbClr r="0" g="0" b="0"/>
        </a:fillRef>
        <a:effectRef idx="0">
          <a:scrgbClr r="0" g="0" b="0"/>
        </a:effectRef>
        <a:fontRef idx="minor"/>
      </dsp:style>
    </dsp:sp>
    <dsp:sp modelId="{09EC9465-DB08-4C65-9ED8-3F1746DB9BC6}">
      <dsp:nvSpPr>
        <dsp:cNvPr id="0" name=""/>
        <dsp:cNvSpPr/>
      </dsp:nvSpPr>
      <dsp:spPr>
        <a:xfrm>
          <a:off x="7329585" y="0"/>
          <a:ext cx="2652145" cy="530429"/>
        </a:xfrm>
        <a:prstGeom prst="rect">
          <a:avLst/>
        </a:prstGeom>
        <a:solidFill>
          <a:srgbClr val="B09E5D"/>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1244600">
            <a:lnSpc>
              <a:spcPct val="90000"/>
            </a:lnSpc>
            <a:spcBef>
              <a:spcPct val="0"/>
            </a:spcBef>
            <a:spcAft>
              <a:spcPct val="35000"/>
            </a:spcAft>
            <a:buNone/>
          </a:pPr>
          <a:r>
            <a:rPr lang="en-US" altLang="zh-CN" sz="2800" kern="1200" dirty="0">
              <a:solidFill>
                <a:srgbClr val="2E5575"/>
              </a:solidFill>
            </a:rPr>
            <a:t>Collected </a:t>
          </a:r>
          <a:endParaRPr lang="zh-CN" altLang="en-US" sz="2800" kern="1200" dirty="0">
            <a:solidFill>
              <a:srgbClr val="2E5575"/>
            </a:solidFill>
          </a:endParaRPr>
        </a:p>
      </dsp:txBody>
      <dsp:txXfrm>
        <a:off x="7329585" y="0"/>
        <a:ext cx="2652145" cy="530429"/>
      </dsp:txXfrm>
    </dsp:sp>
  </dsp:spTree>
</dsp:drawing>
</file>

<file path=ppt/diagrams/layout1.xml><?xml version="1.0" encoding="utf-8"?>
<dgm:layoutDef xmlns:dgm="http://schemas.openxmlformats.org/drawingml/2006/diagram" xmlns:a="http://schemas.openxmlformats.org/drawingml/2006/main" uniqueId="urn:microsoft.com/office/officeart/2008/layout/TitlePictureLineup">
  <dgm:title val=""/>
  <dgm:desc val=""/>
  <dgm:catLst>
    <dgm:cat type="picture" pri="18000"/>
    <dgm:cat type="pictureconvert" pri="18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dir/>
    </dgm:varLst>
    <dgm:choose name="Name1">
      <dgm:if name="Name2" func="var" arg="dir" op="equ" val="norm">
        <dgm:alg type="lin">
          <dgm:param type="linDir" val="fromL"/>
          <dgm:param type="fallback" val="1D"/>
          <dgm:param type="horzAlign" val="ctr"/>
          <dgm:param type="vertAlign" val="mid"/>
          <dgm:param type="nodeVertAlign" val="t"/>
        </dgm:alg>
      </dgm:if>
      <dgm:else name="Name3">
        <dgm:alg type="lin">
          <dgm:param type="linDir" val="fromR"/>
          <dgm:param type="fallback" val="1D"/>
          <dgm:param type="horzAlign" val="ctr"/>
          <dgm:param type="vertAlign" val="mid"/>
          <dgm:param type="nodeVertAlign" val="t"/>
        </dgm:alg>
      </dgm:else>
    </dgm:choose>
    <dgm:shape xmlns:r="http://schemas.openxmlformats.org/officeDocument/2006/relationships" r:blip="">
      <dgm:adjLst/>
    </dgm:shape>
    <dgm:constrLst>
      <dgm:constr type="h" for="des" forName="Child" op="equ"/>
      <dgm:constr type="w" for="des" forName="Child" op="equ"/>
      <dgm:constr type="h" for="des" forName="Accent" op="equ"/>
      <dgm:constr type="w" for="des" forName="Accent" op="equ"/>
      <dgm:constr type="primFontSz" for="des" forName="Parent" op="equ"/>
      <dgm:constr type="primFontSz" for="des" forName="Child" op="equ"/>
      <dgm:constr type="w" for="ch" forName="composite" refType="w"/>
      <dgm:constr type="h" for="ch" forName="composite" refType="h"/>
      <dgm:constr type="sp" refType="w" refFor="ch" refForName="composite" op="equ" fact="0.1"/>
      <dgm:constr type="w" for="ch" forName="sibTrans" refType="w" refFor="ch" refForName="composite" op="equ" fact="0.05"/>
      <dgm:constr type="h" for="ch" forName="sibTrans" refType="w" refFor="ch" refForName="sibTrans" op="equ"/>
    </dgm:constrLst>
    <dgm:forEach name="nodesForEach" axis="ch" ptType="node">
      <dgm:layoutNode name="composite">
        <dgm:alg type="composite">
          <dgm:param type="ar" val="0.5"/>
        </dgm:alg>
        <dgm:shape xmlns:r="http://schemas.openxmlformats.org/officeDocument/2006/relationships" r:blip="">
          <dgm:adjLst/>
        </dgm:shape>
        <dgm:choose name="Name4">
          <dgm:if name="Name5" func="var" arg="dir" op="equ" val="norm">
            <dgm:constrLst>
              <dgm:constr type="l" for="ch" forName="Parent" refType="w" fact="0"/>
              <dgm:constr type="t" for="ch" forName="Parent" refType="h" fact="0"/>
              <dgm:constr type="w" for="ch" forName="Parent" refType="w"/>
              <dgm:constr type="h" for="ch" forName="Parent" refType="h" fact="0.1"/>
              <dgm:constr type="l" for="ch" forName="Accent" refType="w" fact="0"/>
              <dgm:constr type="b" for="ch" forName="Accent" refType="h"/>
              <dgm:constr type="w" for="ch" forName="Accent" refType="w" fact="0"/>
              <dgm:constr type="h" for="ch" forName="Accent" refType="h" fact="0.9"/>
              <dgm:constr type="l" for="ch" forName="Image" refType="w" fact="0.05"/>
              <dgm:constr type="t" for="ch" forName="Image" refType="h" fact="0.13"/>
              <dgm:constr type="w" for="ch" forName="Image" refType="w" fact="0.9467"/>
              <dgm:constr type="h" for="ch" forName="Image" refType="h" fact="0.405"/>
              <dgm:constr type="l" for="ch" forName="Child" refType="w" fact="0.05"/>
              <dgm:constr type="t" for="ch" forName="Child" refType="h" fact="0.535"/>
              <dgm:constr type="w" for="ch" forName="Child" refType="w" fact="0.9467"/>
              <dgm:constr type="h" for="ch" forName="Child" refType="h" fact="0.465"/>
            </dgm:constrLst>
          </dgm:if>
          <dgm:else name="Name6">
            <dgm:constrLst>
              <dgm:constr type="l" for="ch" forName="Parent" refType="w" fact="0"/>
              <dgm:constr type="t" for="ch" forName="Parent" refType="h" fact="0"/>
              <dgm:constr type="w" for="ch" forName="Parent" refType="w"/>
              <dgm:constr type="h" for="ch" forName="Parent" refType="h" fact="0.1"/>
              <dgm:constr type="l" for="ch" forName="Accent" refType="w"/>
              <dgm:constr type="b" for="ch" forName="Accent" refType="h"/>
              <dgm:constr type="h" for="ch" forName="Accent" refType="h" fact="0.9"/>
              <dgm:constr type="l" for="ch" forName="Image" refType="w" fact="0"/>
              <dgm:constr type="t" for="ch" forName="Image" refType="h" fact="0.13"/>
              <dgm:constr type="w" for="ch" forName="Image" refType="w" fact="0.9467"/>
              <dgm:constr type="h" for="ch" forName="Image" refType="h" fact="0.405"/>
              <dgm:constr type="l" for="ch" forName="Child" refType="w" fact="0"/>
              <dgm:constr type="t" for="ch" forName="Child" refType="h" fact="0.535"/>
              <dgm:constr type="w" for="ch" forName="Child" refType="w" fact="0.9467"/>
              <dgm:constr type="h" for="ch" forName="Child" refType="h" fact="0.465"/>
            </dgm:constrLst>
          </dgm:else>
        </dgm:choose>
        <dgm:forEach name="Name7" axis="self" ptType="node">
          <dgm:layoutNode name="Accent" styleLbl="alignAcc1">
            <dgm:alg type="sp"/>
            <dgm:shape xmlns:r="http://schemas.openxmlformats.org/officeDocument/2006/relationships" type="line" r:blip="">
              <dgm:adjLst/>
            </dgm:shape>
            <dgm:presOf/>
          </dgm:layoutNode>
          <dgm:layoutNode name="Image">
            <dgm:alg type="sp"/>
            <dgm:shape xmlns:r="http://schemas.openxmlformats.org/officeDocument/2006/relationships" type="rect" r:blip="" blipPhldr="1">
              <dgm:adjLst/>
            </dgm:shape>
            <dgm:presOf/>
          </dgm:layoutNode>
          <dgm:layoutNode name="Child" styleLbl="revTx">
            <dgm:varLst>
              <dgm:bulletEnabled val="1"/>
            </dgm:varLst>
            <dgm:choose name="Name8">
              <dgm:if name="Name9" axis="ch" ptType="node" func="cnt" op="gt" val="1">
                <dgm:choose name="Name10">
                  <dgm:if name="Name11" func="var" arg="dir" op="equ" val="norm">
                    <dgm:alg type="tx">
                      <dgm:param type="shpTxLTRAlignCh" val="l"/>
                      <dgm:param type="shpTxRTLAlignCh" val="r"/>
                      <dgm:param type="txAnchorVert" val="t"/>
                      <dgm:param type="stBulletLvl" val="1"/>
                    </dgm:alg>
                  </dgm:if>
                  <dgm:else name="Name12">
                    <dgm:alg type="tx">
                      <dgm:param type="shpTxLTRAlignCh" val="l"/>
                      <dgm:param type="shpTxRTLAlignCh" val="r"/>
                      <dgm:param type="txAnchorVert" val="t"/>
                      <dgm:param type="stBulletLvl" val="1"/>
                    </dgm:alg>
                  </dgm:else>
                </dgm:choose>
              </dgm:if>
              <dgm:else name="Name13">
                <dgm:choose name="Name14">
                  <dgm:if name="Name15" func="var" arg="dir" op="equ" val="norm">
                    <dgm:alg type="tx">
                      <dgm:param type="shpTxLTRAlignCh" val="l"/>
                      <dgm:param type="shpTxRTLAlignCh" val="r"/>
                      <dgm:param type="txAnchorVert" val="t"/>
                      <dgm:param type="stBulletLvl" val="2"/>
                    </dgm:alg>
                  </dgm:if>
                  <dgm:else name="Name16">
                    <dgm:alg type="tx">
                      <dgm:param type="shpTxLTRAlignCh" val="l"/>
                      <dgm:param type="shpTxRTLAlignCh" val="r"/>
                      <dgm:param type="txAnchorVert" val="t"/>
                      <dgm:param type="stBulletLvl" val="2"/>
                    </dgm:alg>
                  </dgm:else>
                </dgm:choose>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Parent" styleLbl="alignNode1">
            <dgm:varLst>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CA6E295-2078-3A4C-9B3B-128821A974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603100D-CACA-0F41-B537-339726C6A50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77CCEE-F6A5-9F4C-8CE3-50501077053A}" type="datetimeFigureOut">
              <a:rPr lang="en-US" smtClean="0"/>
              <a:t>12/7/2021</a:t>
            </a:fld>
            <a:endParaRPr lang="en-US"/>
          </a:p>
        </p:txBody>
      </p:sp>
      <p:sp>
        <p:nvSpPr>
          <p:cNvPr id="4" name="Footer Placeholder 3">
            <a:extLst>
              <a:ext uri="{FF2B5EF4-FFF2-40B4-BE49-F238E27FC236}">
                <a16:creationId xmlns:a16="http://schemas.microsoft.com/office/drawing/2014/main" id="{1518C585-FF88-2E4D-AADE-9C9529D2F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20F8045-3A37-824A-8710-57C502BDEFA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C957D50-C692-A448-91EE-4B0FAD320CD6}" type="slidenum">
              <a:rPr lang="en-US" smtClean="0"/>
              <a:t>‹#›</a:t>
            </a:fld>
            <a:endParaRPr lang="en-US"/>
          </a:p>
        </p:txBody>
      </p:sp>
    </p:spTree>
    <p:extLst>
      <p:ext uri="{BB962C8B-B14F-4D97-AF65-F5344CB8AC3E}">
        <p14:creationId xmlns:p14="http://schemas.microsoft.com/office/powerpoint/2010/main" val="128509397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43FAF3-F2CD-40CA-8A86-D9B667D1308D}" type="datetimeFigureOut">
              <a:rPr lang="zh-CN" altLang="en-US" smtClean="0"/>
              <a:t>2021/12/7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5EBCEE-E117-47D7-8661-20522F0022BF}" type="slidenum">
              <a:rPr lang="zh-CN" altLang="en-US" smtClean="0"/>
              <a:t>‹#›</a:t>
            </a:fld>
            <a:endParaRPr lang="zh-CN" altLang="en-US"/>
          </a:p>
        </p:txBody>
      </p:sp>
    </p:spTree>
    <p:extLst>
      <p:ext uri="{BB962C8B-B14F-4D97-AF65-F5344CB8AC3E}">
        <p14:creationId xmlns:p14="http://schemas.microsoft.com/office/powerpoint/2010/main" val="2594891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05EBCEE-E117-47D7-8661-20522F0022BF}" type="slidenum">
              <a:rPr lang="zh-CN" altLang="en-US" smtClean="0"/>
              <a:t>1</a:t>
            </a:fld>
            <a:endParaRPr lang="zh-CN" altLang="en-US"/>
          </a:p>
        </p:txBody>
      </p:sp>
    </p:spTree>
    <p:extLst>
      <p:ext uri="{BB962C8B-B14F-4D97-AF65-F5344CB8AC3E}">
        <p14:creationId xmlns:p14="http://schemas.microsoft.com/office/powerpoint/2010/main" val="1529777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05EBCEE-E117-47D7-8661-20522F0022BF}" type="slidenum">
              <a:rPr lang="zh-CN" altLang="en-US" smtClean="0"/>
              <a:t>10</a:t>
            </a:fld>
            <a:endParaRPr lang="zh-CN" altLang="en-US"/>
          </a:p>
        </p:txBody>
      </p:sp>
    </p:spTree>
    <p:extLst>
      <p:ext uri="{BB962C8B-B14F-4D97-AF65-F5344CB8AC3E}">
        <p14:creationId xmlns:p14="http://schemas.microsoft.com/office/powerpoint/2010/main" val="873745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003057"/>
                </a:solidFill>
              </a:rPr>
              <a:t>In order to achieve some visual effects,  especially in traditional Chinese Kungfu TV series</a:t>
            </a:r>
          </a:p>
          <a:p>
            <a:r>
              <a:rPr lang="en-US" altLang="zh-CN" dirty="0">
                <a:solidFill>
                  <a:srgbClr val="003057"/>
                </a:solidFill>
              </a:rPr>
              <a:t>Removed manually, </a:t>
            </a:r>
            <a:r>
              <a:rPr lang="en-US" altLang="zh-CN" b="0" i="0" dirty="0">
                <a:effectLst/>
                <a:latin typeface="Arial" panose="020B0604020202020204" pitchFamily="34" charset="0"/>
              </a:rPr>
              <a:t>which is extremely exhausting and trivial. </a:t>
            </a:r>
          </a:p>
          <a:p>
            <a:r>
              <a:rPr lang="en-US" altLang="zh-CN" b="0" i="0" dirty="0">
                <a:effectLst/>
                <a:latin typeface="Arial" panose="020B0604020202020204" pitchFamily="34" charset="0"/>
              </a:rPr>
              <a:t>Given this scenario, we aim to design an approach that can be used to finish the task naturally and efficiently</a:t>
            </a:r>
            <a:endParaRPr lang="zh-CN" altLang="en-US" dirty="0"/>
          </a:p>
        </p:txBody>
      </p:sp>
      <p:sp>
        <p:nvSpPr>
          <p:cNvPr id="4" name="灯片编号占位符 3"/>
          <p:cNvSpPr>
            <a:spLocks noGrp="1"/>
          </p:cNvSpPr>
          <p:nvPr>
            <p:ph type="sldNum" sz="quarter" idx="5"/>
          </p:nvPr>
        </p:nvSpPr>
        <p:spPr/>
        <p:txBody>
          <a:bodyPr/>
          <a:lstStyle/>
          <a:p>
            <a:fld id="{605EBCEE-E117-47D7-8661-20522F0022BF}" type="slidenum">
              <a:rPr lang="zh-CN" altLang="en-US" smtClean="0"/>
              <a:t>2</a:t>
            </a:fld>
            <a:endParaRPr lang="zh-CN" altLang="en-US"/>
          </a:p>
        </p:txBody>
      </p:sp>
    </p:spTree>
    <p:extLst>
      <p:ext uri="{BB962C8B-B14F-4D97-AF65-F5344CB8AC3E}">
        <p14:creationId xmlns:p14="http://schemas.microsoft.com/office/powerpoint/2010/main" val="41523499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Collect Dataset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Encoder-decoder architecture to encode frames to features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G2L-net (Global to Local) follows a similar mechanism to human eyes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Window-sliding Technique for selecting frames with maximum difference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Quality Assessment on certain metrics</a:t>
            </a:r>
            <a:endParaRPr lang="zh-CN" altLang="en-US" dirty="0"/>
          </a:p>
        </p:txBody>
      </p:sp>
      <p:sp>
        <p:nvSpPr>
          <p:cNvPr id="4" name="灯片编号占位符 3"/>
          <p:cNvSpPr>
            <a:spLocks noGrp="1"/>
          </p:cNvSpPr>
          <p:nvPr>
            <p:ph type="sldNum" sz="quarter" idx="5"/>
          </p:nvPr>
        </p:nvSpPr>
        <p:spPr/>
        <p:txBody>
          <a:bodyPr/>
          <a:lstStyle/>
          <a:p>
            <a:fld id="{605EBCEE-E117-47D7-8661-20522F0022BF}" type="slidenum">
              <a:rPr lang="zh-CN" altLang="en-US" smtClean="0"/>
              <a:t>3</a:t>
            </a:fld>
            <a:endParaRPr lang="zh-CN" altLang="en-US"/>
          </a:p>
        </p:txBody>
      </p:sp>
    </p:spTree>
    <p:extLst>
      <p:ext uri="{BB962C8B-B14F-4D97-AF65-F5344CB8AC3E}">
        <p14:creationId xmlns:p14="http://schemas.microsoft.com/office/powerpoint/2010/main" val="389002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altLang="zh-CN" dirty="0"/>
              <a:t>A pair of encoder and decoder</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altLang="zh-CN" dirty="0"/>
              <a:t>Preprocessing (yellow block)</a:t>
            </a:r>
          </a:p>
          <a:p>
            <a:pPr marL="228600" indent="-228600">
              <a:buAutoNum type="arabicPeriod"/>
            </a:pPr>
            <a:r>
              <a:rPr lang="en-US" altLang="zh-CN" dirty="0"/>
              <a:t>Divided into four stages, each stage contains a G2L-net that is composed of two transformer models</a:t>
            </a:r>
          </a:p>
          <a:p>
            <a:pPr marL="228600" indent="-228600">
              <a:buAutoNum type="arabicPeriod"/>
            </a:pPr>
            <a:r>
              <a:rPr lang="en-US" altLang="zh-CN" dirty="0"/>
              <a:t>The first TF deals with Global attention and second local attention.</a:t>
            </a:r>
          </a:p>
          <a:p>
            <a:pPr marL="228600" indent="-228600">
              <a:buAutoNum type="arabicPeriod"/>
            </a:pPr>
            <a:r>
              <a:rPr lang="en-US" altLang="zh-CN" dirty="0"/>
              <a:t>These G2Ls are connected in series</a:t>
            </a:r>
          </a:p>
          <a:p>
            <a:pPr marL="228600" indent="-228600">
              <a:buAutoNum type="arabicPeriod"/>
            </a:pPr>
            <a:r>
              <a:rPr lang="en-US" altLang="zh-CN" dirty="0"/>
              <a:t>Decoder transforms the feature map back into video frames. </a:t>
            </a:r>
          </a:p>
        </p:txBody>
      </p:sp>
      <p:sp>
        <p:nvSpPr>
          <p:cNvPr id="4" name="灯片编号占位符 3"/>
          <p:cNvSpPr>
            <a:spLocks noGrp="1"/>
          </p:cNvSpPr>
          <p:nvPr>
            <p:ph type="sldNum" sz="quarter" idx="5"/>
          </p:nvPr>
        </p:nvSpPr>
        <p:spPr/>
        <p:txBody>
          <a:bodyPr/>
          <a:lstStyle/>
          <a:p>
            <a:fld id="{605EBCEE-E117-47D7-8661-20522F0022BF}" type="slidenum">
              <a:rPr lang="zh-CN" altLang="en-US" smtClean="0"/>
              <a:t>4</a:t>
            </a:fld>
            <a:endParaRPr lang="zh-CN" altLang="en-US"/>
          </a:p>
        </p:txBody>
      </p:sp>
    </p:spTree>
    <p:extLst>
      <p:ext uri="{BB962C8B-B14F-4D97-AF65-F5344CB8AC3E}">
        <p14:creationId xmlns:p14="http://schemas.microsoft.com/office/powerpoint/2010/main" val="31756981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05EBCEE-E117-47D7-8661-20522F0022BF}" type="slidenum">
              <a:rPr lang="zh-CN" altLang="en-US" smtClean="0"/>
              <a:t>5</a:t>
            </a:fld>
            <a:endParaRPr lang="zh-CN" altLang="en-US"/>
          </a:p>
        </p:txBody>
      </p:sp>
    </p:spTree>
    <p:extLst>
      <p:ext uri="{BB962C8B-B14F-4D97-AF65-F5344CB8AC3E}">
        <p14:creationId xmlns:p14="http://schemas.microsoft.com/office/powerpoint/2010/main" val="222496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Select a frame with a maximum difference to the reference frame, </a:t>
            </a:r>
          </a:p>
          <a:p>
            <a:r>
              <a:rPr lang="en-US" altLang="zh-CN" dirty="0"/>
              <a:t>Contains more information of change</a:t>
            </a:r>
          </a:p>
          <a:p>
            <a:r>
              <a:rPr lang="en-US" altLang="zh-CN" dirty="0"/>
              <a:t>in</a:t>
            </a:r>
            <a:r>
              <a:rPr lang="zh-CN" altLang="en-US" dirty="0"/>
              <a:t> </a:t>
            </a:r>
            <a:r>
              <a:rPr lang="en-US" altLang="zh-CN" dirty="0"/>
              <a:t>order</a:t>
            </a:r>
            <a:r>
              <a:rPr lang="zh-CN" altLang="en-US" dirty="0"/>
              <a:t> </a:t>
            </a:r>
            <a:r>
              <a:rPr lang="en-US" altLang="zh-CN" dirty="0"/>
              <a:t>to save computation</a:t>
            </a:r>
          </a:p>
          <a:p>
            <a:r>
              <a:rPr lang="en-US" altLang="zh-CN" dirty="0"/>
              <a:t>Window size refers to the num of frames to search from</a:t>
            </a:r>
          </a:p>
          <a:p>
            <a:r>
              <a:rPr lang="en-US" altLang="zh-CN" dirty="0"/>
              <a:t>Stride refers to the steps that the window moves</a:t>
            </a:r>
          </a:p>
          <a:p>
            <a:r>
              <a:rPr lang="en-US" altLang="zh-CN" dirty="0"/>
              <a:t> </a:t>
            </a:r>
          </a:p>
        </p:txBody>
      </p:sp>
      <p:sp>
        <p:nvSpPr>
          <p:cNvPr id="4" name="灯片编号占位符 3"/>
          <p:cNvSpPr>
            <a:spLocks noGrp="1"/>
          </p:cNvSpPr>
          <p:nvPr>
            <p:ph type="sldNum" sz="quarter" idx="5"/>
          </p:nvPr>
        </p:nvSpPr>
        <p:spPr/>
        <p:txBody>
          <a:bodyPr/>
          <a:lstStyle/>
          <a:p>
            <a:fld id="{605EBCEE-E117-47D7-8661-20522F0022BF}" type="slidenum">
              <a:rPr lang="zh-CN" altLang="en-US" smtClean="0"/>
              <a:t>6</a:t>
            </a:fld>
            <a:endParaRPr lang="zh-CN" altLang="en-US"/>
          </a:p>
        </p:txBody>
      </p:sp>
    </p:spTree>
    <p:extLst>
      <p:ext uri="{BB962C8B-B14F-4D97-AF65-F5344CB8AC3E}">
        <p14:creationId xmlns:p14="http://schemas.microsoft.com/office/powerpoint/2010/main" val="15045455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05EBCEE-E117-47D7-8661-20522F0022BF}" type="slidenum">
              <a:rPr lang="zh-CN" altLang="en-US" smtClean="0"/>
              <a:t>7</a:t>
            </a:fld>
            <a:endParaRPr lang="zh-CN" altLang="en-US"/>
          </a:p>
        </p:txBody>
      </p:sp>
    </p:spTree>
    <p:extLst>
      <p:ext uri="{BB962C8B-B14F-4D97-AF65-F5344CB8AC3E}">
        <p14:creationId xmlns:p14="http://schemas.microsoft.com/office/powerpoint/2010/main" val="2877847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dirty="0"/>
              <a:t>DAVIS dataset contains 150 high quality video sequences. Although DAVIS is not originally proposed for the evaluation of video inpainting algorithms, it is adopted here because of the precise object mask annotations</a:t>
            </a:r>
          </a:p>
          <a:p>
            <a:pPr marL="228600" indent="-228600">
              <a:buAutoNum type="arabicPeriod"/>
            </a:pPr>
            <a:r>
              <a:rPr lang="en-US" altLang="zh-CN" dirty="0"/>
              <a:t>We also collected our own dataset from a Chinese TV drama for the experiment</a:t>
            </a:r>
            <a:endParaRPr lang="zh-CN" altLang="en-US" dirty="0"/>
          </a:p>
        </p:txBody>
      </p:sp>
      <p:sp>
        <p:nvSpPr>
          <p:cNvPr id="4" name="灯片编号占位符 3"/>
          <p:cNvSpPr>
            <a:spLocks noGrp="1"/>
          </p:cNvSpPr>
          <p:nvPr>
            <p:ph type="sldNum" sz="quarter" idx="5"/>
          </p:nvPr>
        </p:nvSpPr>
        <p:spPr/>
        <p:txBody>
          <a:bodyPr/>
          <a:lstStyle/>
          <a:p>
            <a:fld id="{605EBCEE-E117-47D7-8661-20522F0022BF}" type="slidenum">
              <a:rPr lang="zh-CN" altLang="en-US" smtClean="0"/>
              <a:t>8</a:t>
            </a:fld>
            <a:endParaRPr lang="zh-CN" altLang="en-US"/>
          </a:p>
        </p:txBody>
      </p:sp>
    </p:spTree>
    <p:extLst>
      <p:ext uri="{BB962C8B-B14F-4D97-AF65-F5344CB8AC3E}">
        <p14:creationId xmlns:p14="http://schemas.microsoft.com/office/powerpoint/2010/main" val="8764500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05EBCEE-E117-47D7-8661-20522F0022BF}" type="slidenum">
              <a:rPr lang="zh-CN" altLang="en-US" smtClean="0"/>
              <a:t>9</a:t>
            </a:fld>
            <a:endParaRPr lang="zh-CN" altLang="en-US"/>
          </a:p>
        </p:txBody>
      </p:sp>
    </p:spTree>
    <p:extLst>
      <p:ext uri="{BB962C8B-B14F-4D97-AF65-F5344CB8AC3E}">
        <p14:creationId xmlns:p14="http://schemas.microsoft.com/office/powerpoint/2010/main" val="21639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2955684" y="1149178"/>
            <a:ext cx="6795912" cy="2643890"/>
          </a:xfrm>
          <a:prstGeom prst="rect">
            <a:avLst/>
          </a:prstGeom>
        </p:spPr>
        <p:txBody>
          <a:bodyPr anchor="b" anchorCtr="0">
            <a:normAutofit/>
          </a:bodyPr>
          <a:lstStyle>
            <a:lvl1pPr algn="l">
              <a:lnSpc>
                <a:spcPts val="4800"/>
              </a:lnSpc>
              <a:defRPr sz="4200" b="1" i="0" cap="none" spc="0" baseline="0">
                <a:solidFill>
                  <a:srgbClr val="003057"/>
                </a:solidFill>
                <a:latin typeface="Roboto" panose="02000000000000000000" pitchFamily="2" charset="0"/>
                <a:ea typeface="Roboto" panose="02000000000000000000" pitchFamily="2" charset="0"/>
                <a:cs typeface="Roboto" panose="02000000000000000000" pitchFamily="2" charset="0"/>
              </a:defRPr>
            </a:lvl1pPr>
          </a:lstStyle>
          <a:p>
            <a:r>
              <a:rPr lang="zh-CN" altLang="en-US"/>
              <a:t>单击此处编辑母版标题样式</a:t>
            </a:r>
            <a:endParaRPr lang="en-US" dirty="0"/>
          </a:p>
        </p:txBody>
      </p:sp>
      <p:sp>
        <p:nvSpPr>
          <p:cNvPr id="3" name="Subtitle 2"/>
          <p:cNvSpPr>
            <a:spLocks noGrp="1"/>
          </p:cNvSpPr>
          <p:nvPr>
            <p:ph type="subTitle" idx="1"/>
          </p:nvPr>
        </p:nvSpPr>
        <p:spPr>
          <a:xfrm>
            <a:off x="2955682" y="3793068"/>
            <a:ext cx="6795913" cy="1684868"/>
          </a:xfrm>
          <a:prstGeom prst="rect">
            <a:avLst/>
          </a:prstGeom>
        </p:spPr>
        <p:txBody>
          <a:bodyPr>
            <a:noAutofit/>
          </a:bodyPr>
          <a:lstStyle>
            <a:lvl1pPr marL="0" indent="0" algn="l">
              <a:lnSpc>
                <a:spcPts val="3600"/>
              </a:lnSpc>
              <a:buNone/>
              <a:defRPr sz="1800" b="0" cap="none" spc="0" baseline="0">
                <a:solidFill>
                  <a:srgbClr val="857437"/>
                </a:solidFill>
                <a:latin typeface="Roboto" panose="02000000000000000000" pitchFamily="2" charset="0"/>
                <a:ea typeface="Roboto" panose="02000000000000000000" pitchFamily="2" charset="0"/>
                <a:cs typeface="Roboto" panose="02000000000000000000"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zh-CN" altLang="en-US"/>
              <a:t>单击此处编辑母版副标题样式</a:t>
            </a:r>
            <a:endParaRPr lang="en-US" dirty="0"/>
          </a:p>
        </p:txBody>
      </p:sp>
    </p:spTree>
    <p:extLst>
      <p:ext uri="{BB962C8B-B14F-4D97-AF65-F5344CB8AC3E}">
        <p14:creationId xmlns:p14="http://schemas.microsoft.com/office/powerpoint/2010/main" val="1027251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12/7/2021</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99861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12/7/2021</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22565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22565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12/7/2021</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8"/>
            <a:ext cx="5617633" cy="336247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8"/>
            <a:ext cx="5638800" cy="336247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12/7/2021</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204609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12/7/2021</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420620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12/7/2021</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12/7/2021</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49839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50"/>
            <a:ext cx="3932767" cy="316628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12/7/2021</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12/7/2021</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91563879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2.pn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81321"/>
      </p:ext>
    </p:extLst>
  </p:cSld>
  <p:clrMap bg1="lt1" tx1="dk1" bg2="lt2" tx2="dk2" accent1="accent1" accent2="accent2" accent3="accent3" accent4="accent4" accent5="accent5" accent6="accent6" hlink="hlink" folHlink="folHlink"/>
  <p:sldLayoutIdLst>
    <p:sldLayoutId id="2147483681" r:id="rId1"/>
  </p:sldLayoutIdLs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5"/>
            <a:ext cx="11430000" cy="42256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441135"/>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12/7/2021</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441135"/>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441135"/>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2708565" y="1219199"/>
            <a:ext cx="6203207" cy="2086429"/>
          </a:xfrm>
          <a:prstGeom prst="rect">
            <a:avLst/>
          </a:prstGeom>
        </p:spPr>
        <p:txBody>
          <a:bodyPr wrap="square">
            <a:normAutofit fontScale="90000"/>
          </a:bodyPr>
          <a:lstStyle/>
          <a:p>
            <a:br>
              <a:rPr lang="en-US" b="1" dirty="0">
                <a:solidFill>
                  <a:srgbClr val="003057"/>
                </a:solidFill>
                <a:latin typeface="Roboto" panose="02000000000000000000" pitchFamily="2" charset="0"/>
                <a:ea typeface="Roboto" panose="02000000000000000000" pitchFamily="2" charset="0"/>
              </a:rPr>
            </a:br>
            <a:r>
              <a:rPr lang="en-US" b="1" dirty="0">
                <a:solidFill>
                  <a:srgbClr val="003057"/>
                </a:solidFill>
                <a:latin typeface="Roboto" panose="02000000000000000000" pitchFamily="2" charset="0"/>
                <a:ea typeface="Roboto" panose="02000000000000000000" pitchFamily="2" charset="0"/>
              </a:rPr>
              <a:t>An Attention-Based Video Inpainting Technique for Wire-removal Scenarios</a:t>
            </a:r>
          </a:p>
        </p:txBody>
      </p:sp>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a:xfrm>
            <a:off x="2708565" y="4902148"/>
            <a:ext cx="4788064" cy="1684868"/>
          </a:xfrm>
        </p:spPr>
        <p:txBody>
          <a:bodyPr/>
          <a:lstStyle/>
          <a:p>
            <a:pPr>
              <a:lnSpc>
                <a:spcPct val="100000"/>
              </a:lnSpc>
            </a:pPr>
            <a:r>
              <a:rPr lang="en-US" dirty="0"/>
              <a:t>J. Hou,  L. Xu,  J. Zhang, and  J. Li</a:t>
            </a:r>
          </a:p>
          <a:p>
            <a:pPr>
              <a:lnSpc>
                <a:spcPct val="100000"/>
              </a:lnSpc>
            </a:pPr>
            <a:endParaRPr lang="en-US" sz="1800" dirty="0">
              <a:solidFill>
                <a:srgbClr val="857437"/>
              </a:solidFill>
              <a:latin typeface="Roboto" panose="02000000000000000000" pitchFamily="2" charset="0"/>
              <a:ea typeface="Roboto" panose="02000000000000000000" pitchFamily="2" charset="0"/>
              <a:cs typeface="Roboto" panose="02000000000000000000" pitchFamily="2" charset="0"/>
            </a:endParaRPr>
          </a:p>
          <a:p>
            <a:pPr>
              <a:lnSpc>
                <a:spcPct val="100000"/>
              </a:lnSpc>
            </a:pPr>
            <a:r>
              <a:rPr lang="en-US" dirty="0"/>
              <a:t>Speaker: 	Lixin Xu</a:t>
            </a:r>
            <a:endParaRPr lang="en-US" sz="1800" dirty="0">
              <a:solidFill>
                <a:srgbClr val="857437"/>
              </a:solidFill>
              <a:latin typeface="Roboto" panose="02000000000000000000" pitchFamily="2" charset="0"/>
              <a:ea typeface="Roboto" panose="02000000000000000000" pitchFamily="2" charset="0"/>
              <a:cs typeface="Roboto" panose="02000000000000000000" pitchFamily="2" charset="0"/>
            </a:endParaRPr>
          </a:p>
          <a:p>
            <a:pPr>
              <a:lnSpc>
                <a:spcPct val="100000"/>
              </a:lnSpc>
            </a:pPr>
            <a:r>
              <a:rPr lang="en-US" sz="1800" dirty="0">
                <a:solidFill>
                  <a:srgbClr val="857437"/>
                </a:solidFill>
                <a:latin typeface="Roboto" panose="02000000000000000000" pitchFamily="2" charset="0"/>
                <a:ea typeface="Roboto" panose="02000000000000000000" pitchFamily="2" charset="0"/>
                <a:cs typeface="Roboto" panose="02000000000000000000" pitchFamily="2" charset="0"/>
              </a:rPr>
              <a:t>Date: 		Dec. 7 2021</a:t>
            </a:r>
          </a:p>
        </p:txBody>
      </p:sp>
      <p:sp>
        <p:nvSpPr>
          <p:cNvPr id="4" name="Title 1">
            <a:extLst>
              <a:ext uri="{FF2B5EF4-FFF2-40B4-BE49-F238E27FC236}">
                <a16:creationId xmlns:a16="http://schemas.microsoft.com/office/drawing/2014/main" id="{75C6F5A3-A8C3-42A9-84CC-8263765F6DC2}"/>
              </a:ext>
            </a:extLst>
          </p:cNvPr>
          <p:cNvSpPr txBox="1">
            <a:spLocks/>
          </p:cNvSpPr>
          <p:nvPr/>
        </p:nvSpPr>
        <p:spPr>
          <a:xfrm>
            <a:off x="2708565" y="3552373"/>
            <a:ext cx="5811321" cy="665241"/>
          </a:xfrm>
          <a:prstGeom prst="rect">
            <a:avLst/>
          </a:prstGeom>
        </p:spPr>
        <p:txBody>
          <a:bodyPr wrap="square" anchor="b" anchorCtr="0">
            <a:normAutofit fontScale="97500"/>
          </a:bodyPr>
          <a:lstStyle>
            <a:lvl1pPr algn="l" defTabSz="342900" rtl="0" eaLnBrk="1" latinLnBrk="0" hangingPunct="1">
              <a:lnSpc>
                <a:spcPts val="4800"/>
              </a:lnSpc>
              <a:spcBef>
                <a:spcPct val="0"/>
              </a:spcBef>
              <a:buNone/>
              <a:defRPr sz="4200" b="1" i="0" kern="1200" cap="none" spc="0" baseline="0">
                <a:solidFill>
                  <a:srgbClr val="003057"/>
                </a:solidFill>
                <a:latin typeface="Roboto" panose="02000000000000000000" pitchFamily="2" charset="0"/>
                <a:ea typeface="Roboto" panose="02000000000000000000" pitchFamily="2" charset="0"/>
                <a:cs typeface="Roboto" panose="02000000000000000000" pitchFamily="2" charset="0"/>
              </a:defRPr>
            </a:lvl1pPr>
          </a:lstStyle>
          <a:p>
            <a:r>
              <a:rPr lang="en-US" sz="2500" dirty="0"/>
              <a:t>ECE 6258</a:t>
            </a:r>
            <a:r>
              <a:rPr lang="en-US" altLang="zh-CN" sz="2500" dirty="0"/>
              <a:t> Group #6</a:t>
            </a:r>
            <a:r>
              <a:rPr lang="en-US" sz="2500" dirty="0"/>
              <a:t> Final Presentation</a:t>
            </a:r>
            <a:endParaRPr lang="en-US" dirty="0"/>
          </a:p>
        </p:txBody>
      </p:sp>
    </p:spTree>
    <p:extLst>
      <p:ext uri="{BB962C8B-B14F-4D97-AF65-F5344CB8AC3E}">
        <p14:creationId xmlns:p14="http://schemas.microsoft.com/office/powerpoint/2010/main" val="2789775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p:txBody>
          <a:bodyPr/>
          <a:lstStyle/>
          <a:p>
            <a:r>
              <a:rPr lang="en-US" dirty="0"/>
              <a:t>Conclusion</a:t>
            </a:r>
            <a:endParaRPr lang="en-US" b="1" dirty="0">
              <a:latin typeface="Roboto" panose="02000000000000000000" pitchFamily="2" charset="0"/>
              <a:ea typeface="Roboto" panose="02000000000000000000" pitchFamily="2" charset="0"/>
            </a:endParaRPr>
          </a:p>
        </p:txBody>
      </p:sp>
      <p:sp>
        <p:nvSpPr>
          <p:cNvPr id="5" name="Content Placeholder 4">
            <a:extLst>
              <a:ext uri="{FF2B5EF4-FFF2-40B4-BE49-F238E27FC236}">
                <a16:creationId xmlns:a16="http://schemas.microsoft.com/office/drawing/2014/main" id="{34202EF4-BE1D-8146-9846-177F3B789037}"/>
              </a:ext>
            </a:extLst>
          </p:cNvPr>
          <p:cNvSpPr>
            <a:spLocks noGrp="1"/>
          </p:cNvSpPr>
          <p:nvPr>
            <p:ph idx="1"/>
          </p:nvPr>
        </p:nvSpPr>
        <p:spPr/>
        <p:txBody>
          <a:bodyPr>
            <a:normAutofit/>
          </a:bodyPr>
          <a:lstStyle/>
          <a:p>
            <a:pPr>
              <a:lnSpc>
                <a:spcPct val="150000"/>
              </a:lnSpc>
            </a:pPr>
            <a:r>
              <a:rPr lang="en-US" dirty="0"/>
              <a:t>Come up with model that handles wire-removal scenarios</a:t>
            </a:r>
          </a:p>
          <a:p>
            <a:pPr>
              <a:lnSpc>
                <a:spcPct val="150000"/>
              </a:lnSpc>
            </a:pPr>
            <a:r>
              <a:rPr lang="en-US" dirty="0"/>
              <a:t>An improved version of </a:t>
            </a:r>
            <a:r>
              <a:rPr lang="en-US" altLang="zh-CN" dirty="0"/>
              <a:t>onion-peeling algorithm</a:t>
            </a:r>
          </a:p>
          <a:p>
            <a:pPr>
              <a:lnSpc>
                <a:spcPct val="150000"/>
              </a:lnSpc>
            </a:pPr>
            <a:r>
              <a:rPr lang="en-US" dirty="0">
                <a:solidFill>
                  <a:srgbClr val="003057"/>
                </a:solidFill>
              </a:rPr>
              <a:t>Propose</a:t>
            </a:r>
            <a:r>
              <a:rPr lang="en-US" altLang="zh-CN" dirty="0"/>
              <a:t> a window-sliding algorithm</a:t>
            </a:r>
            <a:endParaRPr lang="en-US" dirty="0">
              <a:solidFill>
                <a:srgbClr val="003057"/>
              </a:solidFill>
            </a:endParaRPr>
          </a:p>
          <a:p>
            <a:pPr>
              <a:lnSpc>
                <a:spcPct val="150000"/>
              </a:lnSpc>
            </a:pPr>
            <a:r>
              <a:rPr lang="en-US" altLang="zh-CN" dirty="0">
                <a:solidFill>
                  <a:srgbClr val="003057"/>
                </a:solidFill>
              </a:rPr>
              <a:t>Testing of performance</a:t>
            </a:r>
            <a:endParaRPr lang="en-US" dirty="0">
              <a:solidFill>
                <a:srgbClr val="003057"/>
              </a:solidFill>
            </a:endParaRPr>
          </a:p>
        </p:txBody>
      </p:sp>
      <p:sp>
        <p:nvSpPr>
          <p:cNvPr id="2" name="文本框 1">
            <a:extLst>
              <a:ext uri="{FF2B5EF4-FFF2-40B4-BE49-F238E27FC236}">
                <a16:creationId xmlns:a16="http://schemas.microsoft.com/office/drawing/2014/main" id="{032DD884-1EF1-415C-87A3-0FEC1741B3B5}"/>
              </a:ext>
            </a:extLst>
          </p:cNvPr>
          <p:cNvSpPr txBox="1"/>
          <p:nvPr/>
        </p:nvSpPr>
        <p:spPr>
          <a:xfrm>
            <a:off x="754743" y="5791200"/>
            <a:ext cx="9514143" cy="646331"/>
          </a:xfrm>
          <a:prstGeom prst="rect">
            <a:avLst/>
          </a:prstGeom>
          <a:noFill/>
        </p:spPr>
        <p:txBody>
          <a:bodyPr wrap="none" rtlCol="0">
            <a:spAutoFit/>
          </a:bodyPr>
          <a:lstStyle/>
          <a:p>
            <a:r>
              <a:rPr lang="en-US" altLang="zh-CN" dirty="0"/>
              <a:t>Video link to our presentation:</a:t>
            </a:r>
          </a:p>
          <a:p>
            <a:r>
              <a:rPr lang="en-US" altLang="zh-CN" dirty="0"/>
              <a:t>https://drive.google.com/file/d/10WcyiTCV5Enb6q3EFI16kHMm8pIUQbjr/view?usp=sharing</a:t>
            </a:r>
            <a:endParaRPr lang="zh-CN" altLang="en-US" dirty="0"/>
          </a:p>
        </p:txBody>
      </p:sp>
    </p:spTree>
    <p:extLst>
      <p:ext uri="{BB962C8B-B14F-4D97-AF65-F5344CB8AC3E}">
        <p14:creationId xmlns:p14="http://schemas.microsoft.com/office/powerpoint/2010/main" val="1772791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p:txBody>
          <a:bodyPr/>
          <a:lstStyle/>
          <a:p>
            <a:r>
              <a:rPr lang="en-US" b="1" dirty="0">
                <a:latin typeface="Roboto" panose="02000000000000000000" pitchFamily="2" charset="0"/>
                <a:ea typeface="Roboto" panose="02000000000000000000" pitchFamily="2" charset="0"/>
              </a:rPr>
              <a:t>Problem Statement</a:t>
            </a:r>
          </a:p>
        </p:txBody>
      </p:sp>
      <p:sp>
        <p:nvSpPr>
          <p:cNvPr id="5" name="Content Placeholder 4">
            <a:extLst>
              <a:ext uri="{FF2B5EF4-FFF2-40B4-BE49-F238E27FC236}">
                <a16:creationId xmlns:a16="http://schemas.microsoft.com/office/drawing/2014/main" id="{34202EF4-BE1D-8146-9846-177F3B789037}"/>
              </a:ext>
            </a:extLst>
          </p:cNvPr>
          <p:cNvSpPr>
            <a:spLocks noGrp="1"/>
          </p:cNvSpPr>
          <p:nvPr>
            <p:ph idx="1"/>
          </p:nvPr>
        </p:nvSpPr>
        <p:spPr>
          <a:xfrm>
            <a:off x="381000" y="1215485"/>
            <a:ext cx="11709400" cy="2492915"/>
          </a:xfrm>
        </p:spPr>
        <p:txBody>
          <a:bodyPr/>
          <a:lstStyle/>
          <a:p>
            <a:pPr>
              <a:lnSpc>
                <a:spcPct val="150000"/>
              </a:lnSpc>
            </a:pPr>
            <a:r>
              <a:rPr lang="en-US" altLang="zh-CN" dirty="0"/>
              <a:t>In many movies and TV series, metal wires are used to help actors fly </a:t>
            </a:r>
            <a:endParaRPr lang="en-US" dirty="0">
              <a:solidFill>
                <a:srgbClr val="003057"/>
              </a:solidFill>
            </a:endParaRPr>
          </a:p>
          <a:p>
            <a:pPr>
              <a:lnSpc>
                <a:spcPct val="150000"/>
              </a:lnSpc>
            </a:pPr>
            <a:r>
              <a:rPr lang="en-US" dirty="0">
                <a:solidFill>
                  <a:srgbClr val="003057"/>
                </a:solidFill>
              </a:rPr>
              <a:t>Develop an intelligent model to help people remove wires in the video</a:t>
            </a:r>
          </a:p>
          <a:p>
            <a:pPr>
              <a:lnSpc>
                <a:spcPct val="150000"/>
              </a:lnSpc>
            </a:pPr>
            <a:r>
              <a:rPr lang="en-US" dirty="0"/>
              <a:t>Propose an </a:t>
            </a:r>
            <a:r>
              <a:rPr lang="en-US" b="1" dirty="0"/>
              <a:t>attention-based</a:t>
            </a:r>
            <a:r>
              <a:rPr lang="en-US" dirty="0">
                <a:solidFill>
                  <a:srgbClr val="003057"/>
                </a:solidFill>
              </a:rPr>
              <a:t> video </a:t>
            </a:r>
            <a:r>
              <a:rPr lang="en-US" b="1" dirty="0">
                <a:solidFill>
                  <a:srgbClr val="003057"/>
                </a:solidFill>
              </a:rPr>
              <a:t>inpainting</a:t>
            </a:r>
            <a:r>
              <a:rPr lang="en-US" dirty="0">
                <a:solidFill>
                  <a:srgbClr val="003057"/>
                </a:solidFill>
              </a:rPr>
              <a:t> network for wire-removal</a:t>
            </a:r>
          </a:p>
        </p:txBody>
      </p:sp>
      <p:pic>
        <p:nvPicPr>
          <p:cNvPr id="2" name="图片 1">
            <a:extLst>
              <a:ext uri="{FF2B5EF4-FFF2-40B4-BE49-F238E27FC236}">
                <a16:creationId xmlns:a16="http://schemas.microsoft.com/office/drawing/2014/main" id="{D775038B-03FA-488F-B1F7-489247BFA873}"/>
              </a:ext>
            </a:extLst>
          </p:cNvPr>
          <p:cNvPicPr>
            <a:picLocks noChangeAspect="1"/>
          </p:cNvPicPr>
          <p:nvPr/>
        </p:nvPicPr>
        <p:blipFill rotWithShape="1">
          <a:blip r:embed="rId4"/>
          <a:srcRect r="49901"/>
          <a:stretch/>
        </p:blipFill>
        <p:spPr>
          <a:xfrm>
            <a:off x="670379" y="3736676"/>
            <a:ext cx="4046620" cy="2286000"/>
          </a:xfrm>
          <a:prstGeom prst="rect">
            <a:avLst/>
          </a:prstGeom>
        </p:spPr>
      </p:pic>
      <p:sp>
        <p:nvSpPr>
          <p:cNvPr id="6" name="箭头: 右 5">
            <a:extLst>
              <a:ext uri="{FF2B5EF4-FFF2-40B4-BE49-F238E27FC236}">
                <a16:creationId xmlns:a16="http://schemas.microsoft.com/office/drawing/2014/main" id="{0FB6D77A-7D2A-4A75-9513-54E2728B7659}"/>
              </a:ext>
            </a:extLst>
          </p:cNvPr>
          <p:cNvSpPr/>
          <p:nvPr/>
        </p:nvSpPr>
        <p:spPr>
          <a:xfrm>
            <a:off x="5600987" y="4553856"/>
            <a:ext cx="1556084" cy="449179"/>
          </a:xfrm>
          <a:prstGeom prst="rightArrow">
            <a:avLst/>
          </a:prstGeom>
          <a:solidFill>
            <a:srgbClr val="2E557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BFFBE81B-C4BA-481B-A1A3-2EDA4572C51F}"/>
              </a:ext>
            </a:extLst>
          </p:cNvPr>
          <p:cNvPicPr>
            <a:picLocks noChangeAspect="1"/>
          </p:cNvPicPr>
          <p:nvPr/>
        </p:nvPicPr>
        <p:blipFill rotWithShape="1">
          <a:blip r:embed="rId4"/>
          <a:srcRect l="54767"/>
          <a:stretch/>
        </p:blipFill>
        <p:spPr>
          <a:xfrm>
            <a:off x="8041059" y="3736676"/>
            <a:ext cx="3653589" cy="2286000"/>
          </a:xfrm>
          <a:prstGeom prst="rect">
            <a:avLst/>
          </a:prstGeom>
        </p:spPr>
      </p:pic>
    </p:spTree>
    <p:extLst>
      <p:ext uri="{BB962C8B-B14F-4D97-AF65-F5344CB8AC3E}">
        <p14:creationId xmlns:p14="http://schemas.microsoft.com/office/powerpoint/2010/main" val="516954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D32DF9-FFD9-4B79-981B-07DD58F67329}"/>
              </a:ext>
            </a:extLst>
          </p:cNvPr>
          <p:cNvSpPr>
            <a:spLocks noGrp="1"/>
          </p:cNvSpPr>
          <p:nvPr>
            <p:ph type="title"/>
          </p:nvPr>
        </p:nvSpPr>
        <p:spPr>
          <a:xfrm>
            <a:off x="381000" y="41065"/>
            <a:ext cx="11430000" cy="1014761"/>
          </a:xfrm>
        </p:spPr>
        <p:txBody>
          <a:bodyPr/>
          <a:lstStyle/>
          <a:p>
            <a:r>
              <a:rPr lang="en-US" altLang="zh-CN" dirty="0"/>
              <a:t>Overall Methodology</a:t>
            </a:r>
            <a:endParaRPr lang="zh-CN" altLang="en-US" dirty="0"/>
          </a:p>
        </p:txBody>
      </p:sp>
      <p:sp>
        <p:nvSpPr>
          <p:cNvPr id="3" name="内容占位符 2">
            <a:extLst>
              <a:ext uri="{FF2B5EF4-FFF2-40B4-BE49-F238E27FC236}">
                <a16:creationId xmlns:a16="http://schemas.microsoft.com/office/drawing/2014/main" id="{360AAB30-F78A-4BEA-A691-B924542373AD}"/>
              </a:ext>
            </a:extLst>
          </p:cNvPr>
          <p:cNvSpPr>
            <a:spLocks noGrp="1"/>
          </p:cNvSpPr>
          <p:nvPr>
            <p:ph sz="half" idx="1"/>
          </p:nvPr>
        </p:nvSpPr>
        <p:spPr>
          <a:xfrm>
            <a:off x="930591" y="1222739"/>
            <a:ext cx="7596552" cy="4880517"/>
          </a:xfrm>
        </p:spPr>
        <p:txBody>
          <a:bodyPr>
            <a:normAutofit/>
          </a:bodyPr>
          <a:lstStyle/>
          <a:p>
            <a:pPr>
              <a:lnSpc>
                <a:spcPct val="150000"/>
              </a:lnSpc>
            </a:pPr>
            <a:r>
              <a:rPr lang="en-US" altLang="zh-CN" dirty="0"/>
              <a:t>Datasets</a:t>
            </a:r>
          </a:p>
          <a:p>
            <a:pPr>
              <a:lnSpc>
                <a:spcPct val="150000"/>
              </a:lnSpc>
            </a:pPr>
            <a:r>
              <a:rPr lang="en-US" altLang="zh-CN" dirty="0"/>
              <a:t>Encoder-decoder architecture</a:t>
            </a:r>
          </a:p>
          <a:p>
            <a:pPr>
              <a:lnSpc>
                <a:spcPct val="150000"/>
              </a:lnSpc>
            </a:pPr>
            <a:r>
              <a:rPr lang="en-US" altLang="zh-CN" dirty="0"/>
              <a:t>G2L-net (Global to Local) with Transformer</a:t>
            </a:r>
          </a:p>
          <a:p>
            <a:pPr>
              <a:lnSpc>
                <a:spcPct val="150000"/>
              </a:lnSpc>
            </a:pPr>
            <a:r>
              <a:rPr lang="en-US" altLang="zh-CN" dirty="0"/>
              <a:t>Window-sliding Technique</a:t>
            </a:r>
          </a:p>
          <a:p>
            <a:pPr>
              <a:lnSpc>
                <a:spcPct val="150000"/>
              </a:lnSpc>
            </a:pPr>
            <a:r>
              <a:rPr lang="en-US" altLang="zh-CN" dirty="0"/>
              <a:t>Quality Assessment</a:t>
            </a:r>
            <a:endParaRPr lang="zh-CN" altLang="en-US" dirty="0"/>
          </a:p>
        </p:txBody>
      </p:sp>
    </p:spTree>
    <p:extLst>
      <p:ext uri="{BB962C8B-B14F-4D97-AF65-F5344CB8AC3E}">
        <p14:creationId xmlns:p14="http://schemas.microsoft.com/office/powerpoint/2010/main" val="21790329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a:xfrm>
            <a:off x="364958" y="200722"/>
            <a:ext cx="11430000" cy="1014761"/>
          </a:xfrm>
        </p:spPr>
        <p:txBody>
          <a:bodyPr/>
          <a:lstStyle/>
          <a:p>
            <a:r>
              <a:rPr lang="en-US" dirty="0"/>
              <a:t>Proposed M</a:t>
            </a:r>
            <a:r>
              <a:rPr lang="en-US" b="1" dirty="0">
                <a:latin typeface="Roboto" panose="02000000000000000000" pitchFamily="2" charset="0"/>
                <a:ea typeface="Roboto" panose="02000000000000000000" pitchFamily="2" charset="0"/>
              </a:rPr>
              <a:t>odel</a:t>
            </a:r>
          </a:p>
        </p:txBody>
      </p:sp>
      <p:pic>
        <p:nvPicPr>
          <p:cNvPr id="7" name="内容占位符 6">
            <a:extLst>
              <a:ext uri="{FF2B5EF4-FFF2-40B4-BE49-F238E27FC236}">
                <a16:creationId xmlns:a16="http://schemas.microsoft.com/office/drawing/2014/main" id="{76FBF204-345A-4623-B5BF-E36A12154FAD}"/>
              </a:ext>
            </a:extLst>
          </p:cNvPr>
          <p:cNvPicPr>
            <a:picLocks noGrp="1" noChangeAspect="1"/>
          </p:cNvPicPr>
          <p:nvPr>
            <p:ph idx="1"/>
          </p:nvPr>
        </p:nvPicPr>
        <p:blipFill>
          <a:blip r:embed="rId4"/>
          <a:stretch>
            <a:fillRect/>
          </a:stretch>
        </p:blipFill>
        <p:spPr>
          <a:xfrm>
            <a:off x="622801" y="1216025"/>
            <a:ext cx="10946398" cy="4224338"/>
          </a:xfrm>
        </p:spPr>
      </p:pic>
    </p:spTree>
    <p:extLst>
      <p:ext uri="{BB962C8B-B14F-4D97-AF65-F5344CB8AC3E}">
        <p14:creationId xmlns:p14="http://schemas.microsoft.com/office/powerpoint/2010/main" val="2676233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D32DF9-FFD9-4B79-981B-07DD58F67329}"/>
              </a:ext>
            </a:extLst>
          </p:cNvPr>
          <p:cNvSpPr>
            <a:spLocks noGrp="1"/>
          </p:cNvSpPr>
          <p:nvPr>
            <p:ph type="title"/>
          </p:nvPr>
        </p:nvSpPr>
        <p:spPr/>
        <p:txBody>
          <a:bodyPr/>
          <a:lstStyle/>
          <a:p>
            <a:r>
              <a:rPr lang="en-US" altLang="zh-CN" dirty="0"/>
              <a:t>G2L-net</a:t>
            </a:r>
            <a:endParaRPr lang="zh-CN" altLang="en-US" dirty="0"/>
          </a:p>
        </p:txBody>
      </p:sp>
      <p:pic>
        <p:nvPicPr>
          <p:cNvPr id="6" name="内容占位符 5">
            <a:extLst>
              <a:ext uri="{FF2B5EF4-FFF2-40B4-BE49-F238E27FC236}">
                <a16:creationId xmlns:a16="http://schemas.microsoft.com/office/drawing/2014/main" id="{3837E3F6-8D9A-477E-BFBF-5DFBB8009656}"/>
              </a:ext>
            </a:extLst>
          </p:cNvPr>
          <p:cNvPicPr>
            <a:picLocks noGrp="1" noChangeAspect="1"/>
          </p:cNvPicPr>
          <p:nvPr>
            <p:ph sz="half" idx="1"/>
          </p:nvPr>
        </p:nvPicPr>
        <p:blipFill>
          <a:blip r:embed="rId3"/>
          <a:stretch>
            <a:fillRect/>
          </a:stretch>
        </p:blipFill>
        <p:spPr>
          <a:xfrm>
            <a:off x="379413" y="2313631"/>
            <a:ext cx="5614987" cy="2029125"/>
          </a:xfrm>
        </p:spPr>
      </p:pic>
      <p:sp>
        <p:nvSpPr>
          <p:cNvPr id="4" name="内容占位符 3">
            <a:extLst>
              <a:ext uri="{FF2B5EF4-FFF2-40B4-BE49-F238E27FC236}">
                <a16:creationId xmlns:a16="http://schemas.microsoft.com/office/drawing/2014/main" id="{0112444F-6B92-4B4F-A046-C1E2677826AF}"/>
              </a:ext>
            </a:extLst>
          </p:cNvPr>
          <p:cNvSpPr>
            <a:spLocks noGrp="1"/>
          </p:cNvSpPr>
          <p:nvPr>
            <p:ph sz="half" idx="2"/>
          </p:nvPr>
        </p:nvSpPr>
        <p:spPr>
          <a:xfrm>
            <a:off x="6197600" y="1698171"/>
            <a:ext cx="5613400" cy="3742964"/>
          </a:xfrm>
        </p:spPr>
        <p:txBody>
          <a:bodyPr/>
          <a:lstStyle/>
          <a:p>
            <a:pPr>
              <a:lnSpc>
                <a:spcPct val="150000"/>
              </a:lnSpc>
            </a:pPr>
            <a:r>
              <a:rPr lang="en-US" altLang="zh-CN" dirty="0"/>
              <a:t>Composed of 2 Transformers</a:t>
            </a:r>
          </a:p>
          <a:p>
            <a:pPr lvl="1">
              <a:lnSpc>
                <a:spcPct val="150000"/>
              </a:lnSpc>
            </a:pPr>
            <a:r>
              <a:rPr lang="en-US" altLang="zh-CN" dirty="0"/>
              <a:t>Global Attention</a:t>
            </a:r>
          </a:p>
          <a:p>
            <a:pPr lvl="1">
              <a:lnSpc>
                <a:spcPct val="150000"/>
              </a:lnSpc>
            </a:pPr>
            <a:r>
              <a:rPr lang="en-US" altLang="zh-CN" dirty="0"/>
              <a:t>Local Attention</a:t>
            </a:r>
          </a:p>
          <a:p>
            <a:pPr>
              <a:lnSpc>
                <a:spcPct val="150000"/>
              </a:lnSpc>
            </a:pPr>
            <a:r>
              <a:rPr lang="en-US" altLang="zh-CN" dirty="0"/>
              <a:t>Region of Attention, similar to human eyes </a:t>
            </a:r>
            <a:endParaRPr lang="zh-CN" altLang="en-US" dirty="0"/>
          </a:p>
        </p:txBody>
      </p:sp>
    </p:spTree>
    <p:extLst>
      <p:ext uri="{BB962C8B-B14F-4D97-AF65-F5344CB8AC3E}">
        <p14:creationId xmlns:p14="http://schemas.microsoft.com/office/powerpoint/2010/main" val="2880177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CC50C6-04B2-48DA-B149-70D02E4F6E97}"/>
              </a:ext>
            </a:extLst>
          </p:cNvPr>
          <p:cNvSpPr>
            <a:spLocks noGrp="1"/>
          </p:cNvSpPr>
          <p:nvPr>
            <p:ph type="title"/>
          </p:nvPr>
        </p:nvSpPr>
        <p:spPr/>
        <p:txBody>
          <a:bodyPr/>
          <a:lstStyle/>
          <a:p>
            <a:r>
              <a:rPr lang="en-US" altLang="zh-CN" dirty="0"/>
              <a:t>Window-sliding technique</a:t>
            </a:r>
            <a:endParaRPr lang="zh-CN" altLang="en-US" dirty="0"/>
          </a:p>
        </p:txBody>
      </p:sp>
      <p:sp>
        <p:nvSpPr>
          <p:cNvPr id="4" name="内容占位符 3">
            <a:extLst>
              <a:ext uri="{FF2B5EF4-FFF2-40B4-BE49-F238E27FC236}">
                <a16:creationId xmlns:a16="http://schemas.microsoft.com/office/drawing/2014/main" id="{FE608678-F1B6-4A14-962A-8E75D8A168D4}"/>
              </a:ext>
            </a:extLst>
          </p:cNvPr>
          <p:cNvSpPr>
            <a:spLocks noGrp="1"/>
          </p:cNvSpPr>
          <p:nvPr>
            <p:ph sz="half" idx="2"/>
          </p:nvPr>
        </p:nvSpPr>
        <p:spPr>
          <a:xfrm>
            <a:off x="6045200" y="1215483"/>
            <a:ext cx="5765800" cy="4225652"/>
          </a:xfrm>
        </p:spPr>
        <p:txBody>
          <a:bodyPr/>
          <a:lstStyle/>
          <a:p>
            <a:r>
              <a:rPr lang="en-US" altLang="zh-CN" dirty="0"/>
              <a:t>Proposed technique to select frames with maximum difference</a:t>
            </a:r>
          </a:p>
          <a:p>
            <a:r>
              <a:rPr lang="en-US" altLang="zh-CN" dirty="0"/>
              <a:t>Window size</a:t>
            </a:r>
          </a:p>
          <a:p>
            <a:r>
              <a:rPr lang="en-US" altLang="zh-CN" dirty="0"/>
              <a:t>Stride</a:t>
            </a:r>
          </a:p>
          <a:p>
            <a:r>
              <a:rPr lang="en-US" altLang="zh-CN" dirty="0"/>
              <a:t>Slide through time-series</a:t>
            </a:r>
          </a:p>
          <a:p>
            <a:endParaRPr lang="zh-CN" altLang="en-US" dirty="0"/>
          </a:p>
        </p:txBody>
      </p:sp>
      <p:pic>
        <p:nvPicPr>
          <p:cNvPr id="5" name="内容占位符 4">
            <a:extLst>
              <a:ext uri="{FF2B5EF4-FFF2-40B4-BE49-F238E27FC236}">
                <a16:creationId xmlns:a16="http://schemas.microsoft.com/office/drawing/2014/main" id="{9C2DE384-0A68-4BFF-BD07-BAA987A039C1}"/>
              </a:ext>
            </a:extLst>
          </p:cNvPr>
          <p:cNvPicPr>
            <a:picLocks noGrp="1" noChangeAspect="1"/>
          </p:cNvPicPr>
          <p:nvPr>
            <p:ph sz="half" idx="1"/>
          </p:nvPr>
        </p:nvPicPr>
        <p:blipFill>
          <a:blip r:embed="rId3"/>
          <a:stretch>
            <a:fillRect/>
          </a:stretch>
        </p:blipFill>
        <p:spPr>
          <a:xfrm>
            <a:off x="825454" y="1216025"/>
            <a:ext cx="4722904" cy="4224338"/>
          </a:xfrm>
          <a:prstGeom prst="rect">
            <a:avLst/>
          </a:prstGeom>
        </p:spPr>
      </p:pic>
    </p:spTree>
    <p:extLst>
      <p:ext uri="{BB962C8B-B14F-4D97-AF65-F5344CB8AC3E}">
        <p14:creationId xmlns:p14="http://schemas.microsoft.com/office/powerpoint/2010/main" val="2742494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AA746A-AF3F-42E1-BCB4-1D34BEFBE282}"/>
              </a:ext>
            </a:extLst>
          </p:cNvPr>
          <p:cNvSpPr>
            <a:spLocks noGrp="1"/>
          </p:cNvSpPr>
          <p:nvPr>
            <p:ph type="title"/>
          </p:nvPr>
        </p:nvSpPr>
        <p:spPr/>
        <p:txBody>
          <a:bodyPr/>
          <a:lstStyle/>
          <a:p>
            <a:r>
              <a:rPr lang="en-US" altLang="zh-CN" dirty="0"/>
              <a:t>Improved Onion-peeling Algorithm</a:t>
            </a:r>
            <a:endParaRPr lang="zh-CN" altLang="en-US" dirty="0"/>
          </a:p>
        </p:txBody>
      </p:sp>
      <p:sp>
        <p:nvSpPr>
          <p:cNvPr id="3" name="内容占位符 2">
            <a:extLst>
              <a:ext uri="{FF2B5EF4-FFF2-40B4-BE49-F238E27FC236}">
                <a16:creationId xmlns:a16="http://schemas.microsoft.com/office/drawing/2014/main" id="{2CCF162B-0C56-40E6-955B-3D368858781B}"/>
              </a:ext>
            </a:extLst>
          </p:cNvPr>
          <p:cNvSpPr>
            <a:spLocks noGrp="1"/>
          </p:cNvSpPr>
          <p:nvPr>
            <p:ph sz="half" idx="1"/>
          </p:nvPr>
        </p:nvSpPr>
        <p:spPr>
          <a:xfrm>
            <a:off x="379048" y="1215483"/>
            <a:ext cx="5818552" cy="4225652"/>
          </a:xfrm>
        </p:spPr>
        <p:txBody>
          <a:bodyPr/>
          <a:lstStyle/>
          <a:p>
            <a:pPr marL="0" indent="0">
              <a:buNone/>
            </a:pPr>
            <a:r>
              <a:rPr lang="en-US" altLang="zh-CN" b="1" dirty="0"/>
              <a:t>Previous </a:t>
            </a:r>
            <a:r>
              <a:rPr lang="en-US" altLang="zh-CN" dirty="0"/>
              <a:t>[1]</a:t>
            </a:r>
          </a:p>
          <a:p>
            <a:r>
              <a:rPr lang="en-US" altLang="zh-CN" dirty="0" err="1"/>
              <a:t>Inpaint</a:t>
            </a:r>
            <a:r>
              <a:rPr lang="en-US" altLang="zh-CN" dirty="0"/>
              <a:t> a corrupted video frame by frame</a:t>
            </a:r>
          </a:p>
          <a:p>
            <a:r>
              <a:rPr lang="en-US" altLang="zh-CN" dirty="0"/>
              <a:t>Each frame follows a progressive inpainting algorithm </a:t>
            </a:r>
          </a:p>
          <a:p>
            <a:r>
              <a:rPr lang="en-US" altLang="zh-CN" dirty="0"/>
              <a:t>Completed frame will not be used for reference any more</a:t>
            </a:r>
            <a:endParaRPr lang="zh-CN" altLang="en-US" dirty="0"/>
          </a:p>
        </p:txBody>
      </p:sp>
      <p:sp>
        <p:nvSpPr>
          <p:cNvPr id="4" name="内容占位符 3">
            <a:extLst>
              <a:ext uri="{FF2B5EF4-FFF2-40B4-BE49-F238E27FC236}">
                <a16:creationId xmlns:a16="http://schemas.microsoft.com/office/drawing/2014/main" id="{5382E6C5-5E90-4F44-BC89-1F8BBF3F8D56}"/>
              </a:ext>
            </a:extLst>
          </p:cNvPr>
          <p:cNvSpPr>
            <a:spLocks noGrp="1"/>
          </p:cNvSpPr>
          <p:nvPr>
            <p:ph sz="half" idx="2"/>
          </p:nvPr>
        </p:nvSpPr>
        <p:spPr/>
        <p:txBody>
          <a:bodyPr/>
          <a:lstStyle/>
          <a:p>
            <a:pPr marL="0" indent="0">
              <a:buNone/>
            </a:pPr>
            <a:r>
              <a:rPr lang="en-US" altLang="zh-CN" b="1" dirty="0"/>
              <a:t>Ours</a:t>
            </a:r>
          </a:p>
          <a:p>
            <a:r>
              <a:rPr lang="en-US" altLang="zh-CN" dirty="0" err="1"/>
              <a:t>Inpaint</a:t>
            </a:r>
            <a:r>
              <a:rPr lang="en-US" altLang="zh-CN" dirty="0"/>
              <a:t> a video clip by clip, which means a series of frames are </a:t>
            </a:r>
            <a:r>
              <a:rPr lang="en-US" altLang="zh-CN" dirty="0" err="1"/>
              <a:t>inpainted</a:t>
            </a:r>
            <a:r>
              <a:rPr lang="en-US" altLang="zh-CN" dirty="0"/>
              <a:t> in each iteration</a:t>
            </a:r>
          </a:p>
          <a:p>
            <a:r>
              <a:rPr lang="en-US" altLang="zh-CN" dirty="0"/>
              <a:t>The completed video clip will be utilized in the next inpainting iteration.</a:t>
            </a:r>
          </a:p>
        </p:txBody>
      </p:sp>
      <p:sp>
        <p:nvSpPr>
          <p:cNvPr id="5" name="文本框 4">
            <a:extLst>
              <a:ext uri="{FF2B5EF4-FFF2-40B4-BE49-F238E27FC236}">
                <a16:creationId xmlns:a16="http://schemas.microsoft.com/office/drawing/2014/main" id="{73522E75-D2A7-4947-BF93-22BBA2CD412C}"/>
              </a:ext>
            </a:extLst>
          </p:cNvPr>
          <p:cNvSpPr txBox="1"/>
          <p:nvPr/>
        </p:nvSpPr>
        <p:spPr>
          <a:xfrm>
            <a:off x="515257" y="5890621"/>
            <a:ext cx="9760857" cy="584775"/>
          </a:xfrm>
          <a:prstGeom prst="rect">
            <a:avLst/>
          </a:prstGeom>
          <a:noFill/>
        </p:spPr>
        <p:txBody>
          <a:bodyPr wrap="square" rtlCol="0">
            <a:spAutoFit/>
          </a:bodyPr>
          <a:lstStyle/>
          <a:p>
            <a:pPr algn="l" rtl="0"/>
            <a:r>
              <a:rPr lang="en-US" altLang="zh-CN" sz="1600" dirty="0">
                <a:effectLst/>
                <a:latin typeface="Arial" panose="020B0604020202020204" pitchFamily="34" charset="0"/>
              </a:rPr>
              <a:t>[1] Oh S W, Lee S, Lee J Y, et al. Onion-peel networks for deep video completion[C]//Proceedings of the IEEE/CVF International Conference on Computer Vision. 2019: 4403-4412.</a:t>
            </a:r>
            <a:endParaRPr lang="en-US" altLang="zh-CN" sz="1600" dirty="0">
              <a:effectLst/>
            </a:endParaRPr>
          </a:p>
        </p:txBody>
      </p:sp>
    </p:spTree>
    <p:extLst>
      <p:ext uri="{BB962C8B-B14F-4D97-AF65-F5344CB8AC3E}">
        <p14:creationId xmlns:p14="http://schemas.microsoft.com/office/powerpoint/2010/main" val="1130664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a:xfrm>
            <a:off x="381000" y="41065"/>
            <a:ext cx="11430000" cy="1014761"/>
          </a:xfrm>
        </p:spPr>
        <p:txBody>
          <a:bodyPr/>
          <a:lstStyle/>
          <a:p>
            <a:r>
              <a:rPr lang="en-US" b="1" dirty="0">
                <a:latin typeface="Roboto" panose="02000000000000000000" pitchFamily="2" charset="0"/>
                <a:ea typeface="Roboto" panose="02000000000000000000" pitchFamily="2" charset="0"/>
              </a:rPr>
              <a:t>Experiments </a:t>
            </a:r>
          </a:p>
        </p:txBody>
      </p:sp>
      <p:graphicFrame>
        <p:nvGraphicFramePr>
          <p:cNvPr id="2" name="内容占位符 1">
            <a:extLst>
              <a:ext uri="{FF2B5EF4-FFF2-40B4-BE49-F238E27FC236}">
                <a16:creationId xmlns:a16="http://schemas.microsoft.com/office/drawing/2014/main" id="{49F04553-BE5C-4B0D-BE1B-54BED3DCD7B4}"/>
              </a:ext>
            </a:extLst>
          </p:cNvPr>
          <p:cNvGraphicFramePr>
            <a:graphicFrameLocks noGrp="1"/>
          </p:cNvGraphicFramePr>
          <p:nvPr>
            <p:ph idx="1"/>
            <p:extLst>
              <p:ext uri="{D42A27DB-BD31-4B8C-83A1-F6EECF244321}">
                <p14:modId xmlns:p14="http://schemas.microsoft.com/office/powerpoint/2010/main" val="3777865839"/>
              </p:ext>
            </p:extLst>
          </p:nvPr>
        </p:nvGraphicFramePr>
        <p:xfrm>
          <a:off x="-1594945" y="1227137"/>
          <a:ext cx="13961116" cy="530429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1721176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D32DF9-FFD9-4B79-981B-07DD58F67329}"/>
              </a:ext>
            </a:extLst>
          </p:cNvPr>
          <p:cNvSpPr>
            <a:spLocks noGrp="1"/>
          </p:cNvSpPr>
          <p:nvPr>
            <p:ph type="title"/>
          </p:nvPr>
        </p:nvSpPr>
        <p:spPr/>
        <p:txBody>
          <a:bodyPr/>
          <a:lstStyle/>
          <a:p>
            <a:r>
              <a:rPr lang="en-US" altLang="zh-CN" dirty="0"/>
              <a:t>Results Analysis</a:t>
            </a:r>
            <a:endParaRPr lang="zh-CN" altLang="en-US" dirty="0"/>
          </a:p>
        </p:txBody>
      </p:sp>
      <p:pic>
        <p:nvPicPr>
          <p:cNvPr id="22" name="内容占位符 21">
            <a:extLst>
              <a:ext uri="{FF2B5EF4-FFF2-40B4-BE49-F238E27FC236}">
                <a16:creationId xmlns:a16="http://schemas.microsoft.com/office/drawing/2014/main" id="{D71FF140-DF55-4D77-AA49-C31FA0738554}"/>
              </a:ext>
            </a:extLst>
          </p:cNvPr>
          <p:cNvPicPr>
            <a:picLocks noGrp="1" noChangeAspect="1"/>
          </p:cNvPicPr>
          <p:nvPr>
            <p:ph sz="half" idx="2"/>
          </p:nvPr>
        </p:nvPicPr>
        <p:blipFill>
          <a:blip r:embed="rId3"/>
          <a:stretch>
            <a:fillRect/>
          </a:stretch>
        </p:blipFill>
        <p:spPr>
          <a:xfrm>
            <a:off x="6197600" y="1377390"/>
            <a:ext cx="5613400" cy="3901608"/>
          </a:xfrm>
        </p:spPr>
      </p:pic>
      <p:pic>
        <p:nvPicPr>
          <p:cNvPr id="20" name="内容占位符 19">
            <a:extLst>
              <a:ext uri="{FF2B5EF4-FFF2-40B4-BE49-F238E27FC236}">
                <a16:creationId xmlns:a16="http://schemas.microsoft.com/office/drawing/2014/main" id="{7625387E-A3E2-46C4-8E4B-0877238E6811}"/>
              </a:ext>
            </a:extLst>
          </p:cNvPr>
          <p:cNvPicPr>
            <a:picLocks noGrp="1" noChangeAspect="1"/>
          </p:cNvPicPr>
          <p:nvPr>
            <p:ph sz="half" idx="1"/>
          </p:nvPr>
        </p:nvPicPr>
        <p:blipFill>
          <a:blip r:embed="rId4"/>
          <a:stretch>
            <a:fillRect/>
          </a:stretch>
        </p:blipFill>
        <p:spPr>
          <a:xfrm>
            <a:off x="379413" y="2422280"/>
            <a:ext cx="5614987" cy="1811828"/>
          </a:xfrm>
        </p:spPr>
      </p:pic>
    </p:spTree>
    <p:extLst>
      <p:ext uri="{BB962C8B-B14F-4D97-AF65-F5344CB8AC3E}">
        <p14:creationId xmlns:p14="http://schemas.microsoft.com/office/powerpoint/2010/main" val="99849639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ATech_PPTtemplate_2021_wide" id="{E85096BA-033B-D848-B268-A76C8AE5D2A4}" vid="{1C4A0A5B-2267-F04A-B00C-3FCDF7CFA02E}"/>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Tech_PPTtemplate_2021_wide" id="{E85096BA-033B-D848-B268-A76C8AE5D2A4}" vid="{C86BDF43-62E5-5C4C-BBB8-C9F548430792}"/>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GATech_PPTtemplate_2021_wide</Template>
  <TotalTime>3667</TotalTime>
  <Words>529</Words>
  <Application>Microsoft Office PowerPoint</Application>
  <PresentationFormat>宽屏</PresentationFormat>
  <Paragraphs>79</Paragraphs>
  <Slides>10</Slides>
  <Notes>10</Notes>
  <HiddenSlides>0</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10</vt:i4>
      </vt:variant>
    </vt:vector>
  </HeadingPairs>
  <TitlesOfParts>
    <vt:vector size="16" baseType="lpstr">
      <vt:lpstr>等线</vt:lpstr>
      <vt:lpstr>Arial</vt:lpstr>
      <vt:lpstr>Calibri</vt:lpstr>
      <vt:lpstr>Roboto</vt:lpstr>
      <vt:lpstr>Custom Design</vt:lpstr>
      <vt:lpstr>1_Custom Design</vt:lpstr>
      <vt:lpstr> An Attention-Based Video Inpainting Technique for Wire-removal Scenarios</vt:lpstr>
      <vt:lpstr>Problem Statement</vt:lpstr>
      <vt:lpstr>Overall Methodology</vt:lpstr>
      <vt:lpstr>Proposed Model</vt:lpstr>
      <vt:lpstr>G2L-net</vt:lpstr>
      <vt:lpstr>Window-sliding technique</vt:lpstr>
      <vt:lpstr>Improved Onion-peeling Algorithm</vt:lpstr>
      <vt:lpstr>Experiments </vt:lpstr>
      <vt:lpstr>Results Analysis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ECE 6258 Group #6 presentation</dc:title>
  <dc:creator>zhang jianan</dc:creator>
  <cp:lastModifiedBy>许 立昕</cp:lastModifiedBy>
  <cp:revision>25</cp:revision>
  <dcterms:created xsi:type="dcterms:W3CDTF">2021-11-09T04:35:29Z</dcterms:created>
  <dcterms:modified xsi:type="dcterms:W3CDTF">2021-12-09T08:55:50Z</dcterms:modified>
</cp:coreProperties>
</file>

<file path=docProps/thumbnail.jpeg>
</file>